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 id="279" r:id="rId24"/>
    <p:sldId id="280" r:id="rId25"/>
    <p:sldId id="281" r:id="rId26"/>
    <p:sldId id="282" r:id="rId27"/>
    <p:sldId id="283" r:id="rId28"/>
  </p:sldIdLst>
  <p:sldSz cx="12192000" cy="6858000"/>
  <p:notesSz cx="6858000" cy="9144000"/>
  <p:embeddedFontLst>
    <p:embeddedFont>
      <p:font typeface="Bree Serif" panose="020B0604020202020204" charset="0"/>
      <p:regular r:id="rId30"/>
    </p:embeddedFont>
    <p:embeddedFont>
      <p:font typeface="Calibri" panose="020F0502020204030204" pitchFamily="34" charset="0"/>
      <p:regular r:id="rId31"/>
      <p:bold r:id="rId32"/>
      <p:italic r:id="rId33"/>
      <p:boldItalic r:id="rId34"/>
    </p:embeddedFont>
    <p:embeddedFont>
      <p:font typeface="Georgia" panose="02040502050405020303" pitchFamily="18" charset="0"/>
      <p:regular r:id="rId35"/>
      <p:bold r:id="rId36"/>
      <p:italic r:id="rId37"/>
      <p:boldItalic r:id="rId38"/>
    </p:embeddedFont>
    <p:embeddedFont>
      <p:font typeface="Open Sans" panose="020B0606030504020204" pitchFamily="34" charset="0"/>
      <p:regular r:id="rId39"/>
      <p:bold r:id="rId40"/>
      <p:italic r:id="rId41"/>
      <p:boldItalic r:id="rId42"/>
    </p:embeddedFont>
    <p:embeddedFont>
      <p:font typeface="Trebuchet MS" panose="020B0603020202020204"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8" roundtripDataSignature="AMtx7mjm4v5VpRfia2kByWD0eT4EdyTC7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BD37DD-26DD-4735-861D-6F5EDEECC637}" v="13" dt="2023-02-22T16:20:42.484"/>
  </p1510:revLst>
</p1510:revInfo>
</file>

<file path=ppt/tableStyles.xml><?xml version="1.0" encoding="utf-8"?>
<a:tblStyleLst xmlns:a="http://schemas.openxmlformats.org/drawingml/2006/main" def="{C159B60C-F1D4-42DB-9FE8-FCC58C3E4E4E}">
  <a:tblStyle styleId="{C159B60C-F1D4-42DB-9FE8-FCC58C3E4E4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6E6"/>
          </a:solidFill>
        </a:fill>
      </a:tcStyle>
    </a:wholeTbl>
    <a:band1H>
      <a:tcTxStyle/>
      <a:tcStyle>
        <a:tcBdr/>
        <a:fill>
          <a:solidFill>
            <a:srgbClr val="CACACA"/>
          </a:solidFill>
        </a:fill>
      </a:tcStyle>
    </a:band1H>
    <a:band2H>
      <a:tcTxStyle/>
      <a:tcStyle>
        <a:tcBdr/>
      </a:tcStyle>
    </a:band2H>
    <a:band1V>
      <a:tcTxStyle/>
      <a:tcStyle>
        <a:tcBdr/>
        <a:fill>
          <a:solidFill>
            <a:srgbClr val="CACACA"/>
          </a:solidFill>
        </a:fill>
      </a:tcStyle>
    </a:band1V>
    <a:band2V>
      <a:tcTxStyle/>
      <a:tcStyle>
        <a:tcBdr/>
      </a:tcStyle>
    </a:band2V>
    <a:lastCol>
      <a:tcTxStyle b="on" i="off">
        <a:font>
          <a:latin typeface="Calibri"/>
          <a:ea typeface="Calibri"/>
          <a:cs typeface="Calibri"/>
        </a:font>
        <a:schemeClr val="lt1"/>
      </a:tcTxStyle>
      <a:tcStyle>
        <a:tcBdr/>
        <a:fill>
          <a:solidFill>
            <a:schemeClr val="dk1"/>
          </a:solidFill>
        </a:fill>
      </a:tcStyle>
    </a:lastCol>
    <a:firstCol>
      <a:tcTxStyle b="on" i="off">
        <a:font>
          <a:latin typeface="Calibri"/>
          <a:ea typeface="Calibri"/>
          <a:cs typeface="Calibri"/>
        </a:font>
        <a:schemeClr val="lt1"/>
      </a:tcTxStyle>
      <a:tcStyle>
        <a:tcBdr/>
        <a:fill>
          <a:solidFill>
            <a:schemeClr val="dk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22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Hello to the Lakewood Ranch High School Class of 2026. Wow, 2026! Sounds strange doesn’t it? Seems so far off in the future, but here we are talking with you about registering for high school. The entire faculty and staff at LRHS look forward to having you join us in August and we hope that you are as excited about becoming a Mustang as we are to welcome you to campus!</a:t>
            </a:r>
            <a:endParaRPr/>
          </a:p>
          <a:p>
            <a:pPr marL="0" lvl="0" indent="0" algn="l" rtl="0">
              <a:spcBef>
                <a:spcPts val="0"/>
              </a:spcBef>
              <a:spcAft>
                <a:spcPts val="0"/>
              </a:spcAft>
              <a:buNone/>
            </a:pPr>
            <a:r>
              <a:rPr lang="en-US"/>
              <a:t>We realize that this has been yet another tough year for everyone. For example, you are watching a video presentation about registration instead of the LRHS counselors meeting with you in person. Although we regret that lost opportunity, we hope that you find this video as informative as if we were in the auditorium guiding you through this information. </a:t>
            </a:r>
            <a:endParaRPr/>
          </a:p>
          <a:p>
            <a:pPr marL="0" lvl="0" indent="0" algn="l" rtl="0">
              <a:spcBef>
                <a:spcPts val="0"/>
              </a:spcBef>
              <a:spcAft>
                <a:spcPts val="0"/>
              </a:spcAft>
              <a:buNone/>
            </a:pPr>
            <a:r>
              <a:rPr lang="en-US"/>
              <a:t>Registration for high school can be both exciting and intimidating at the same time. Fear not… everything you might need to know will be reviewed today. </a:t>
            </a:r>
            <a:endParaRPr/>
          </a:p>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slide will help you to understand how a student’s grade point average, or GPA, is calculated. </a:t>
            </a:r>
            <a:endParaRPr/>
          </a:p>
        </p:txBody>
      </p:sp>
      <p:sp>
        <p:nvSpPr>
          <p:cNvPr id="172" name="Google Shape;17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When the LRHS counselors visit with your students next week, they will be giving your students the 2022-2023 Freshman Course Guide. Students will use the information from this guide to complete their 9th grade Course Selection Form. </a:t>
            </a:r>
            <a:endParaRPr/>
          </a:p>
        </p:txBody>
      </p:sp>
      <p:sp>
        <p:nvSpPr>
          <p:cNvPr id="192" name="Google Shape;19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When reviewing the Course Guide with your students, make sure to thoroughly read the course descriptions. Some courses have prerequisites, which is my next topic of discussion for this presentation. </a:t>
            </a:r>
            <a:endParaRPr/>
          </a:p>
        </p:txBody>
      </p:sp>
      <p:sp>
        <p:nvSpPr>
          <p:cNvPr id="200" name="Google Shape;20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Please make sure that your student only selects courses that they are eligible to take. Students will not be scheduled into courses that have a prerequisite (even if they are selected on the form) unless they meet the requirements of the course.  </a:t>
            </a:r>
            <a:endParaRPr/>
          </a:p>
        </p:txBody>
      </p:sp>
      <p:sp>
        <p:nvSpPr>
          <p:cNvPr id="208" name="Google Shape;20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Please make sure to remind your student to get their current teacher’s signature next to the appropriate core content course they have selected on the form. This is extremely important to ensure appropriate student placement. </a:t>
            </a:r>
            <a:endParaRPr/>
          </a:p>
        </p:txBody>
      </p:sp>
      <p:sp>
        <p:nvSpPr>
          <p:cNvPr id="226" name="Google Shape;22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Your students will have the opportunity to choose 6 electives. As you can see, students can select from a variety of electives. It is very important that students rank their elective choices from 1 (the one they want the most) to 6 (the one they want the least). Where category limits are indicated, students must not choose more than the indicated number. Refer to the example shown on this slide. Students MUST select 6 electives and rank them. If they do not choose 6, or they do not rank them properly, counselors will choose their electives and rank them. </a:t>
            </a:r>
            <a:endParaRPr/>
          </a:p>
        </p:txBody>
      </p:sp>
      <p:sp>
        <p:nvSpPr>
          <p:cNvPr id="237" name="Google Shape;23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It is important to know that counselors will only consider schedule change requests during the first two weeks of school. Beyond that, it is very difficult for a student to get caught up in a new course. Counselors will only consider schedule change requests for the reasons outlined on this slide. The reason for this is because the master schedule is developed based on student enrollment in each course. Teaching staff allocations are determined by this, as well. So, once student schedules are set (based on courses selected by your students), we prefer that they stay in place. Unless your student’s request meets one of the above criteria, please do not contact your student’s counselor to request a schedule change. </a:t>
            </a:r>
            <a:endParaRPr/>
          </a:p>
        </p:txBody>
      </p:sp>
      <p:sp>
        <p:nvSpPr>
          <p:cNvPr id="247" name="Google Shape;24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On the next few slides are some questions that are frequently asked by parents of incoming 9th grade students. If you don’t agree with a teacher recommendation made for your student, you should first contact your child’s teacher. The teacher is in a better position to explain course content, pacing and sequencing than your student’s counselor. After speaking with the teacher, if you would still like to pursue a level change for your student, you can contact their counselor. </a:t>
            </a:r>
            <a:endParaRPr/>
          </a:p>
        </p:txBody>
      </p:sp>
      <p:sp>
        <p:nvSpPr>
          <p:cNvPr id="260" name="Google Shape;26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 wanted to review with you some of the basics about LRHS before moving on to the registration process. First and foremost as future Mustangs, when back to school shopping this year, make sure you stock up on our school colors of green, silver, and black. You will be a member of a freshmen class of around 685 and a part of a larger group of over 2400 students. Does that seem a bit overwhelming? Don’t worry, the campus is set up in such a way that it is easy for students to navigate their way around, and there will be plenty of staff on hand the first few days of school to point them in the right direction. The first day of school is scheduled for August 10</a:t>
            </a:r>
            <a:r>
              <a:rPr lang="en-US" baseline="30000"/>
              <a:t>th</a:t>
            </a:r>
            <a:r>
              <a:rPr lang="en-US"/>
              <a:t> and perhaps most importantly – make sure your students set their alarm clocks early! The first bell rings at 7:30, which is quite a change from their current school schedule! Traffic can be very heavy so if your students can ride a bus to school, they should. This is by far the easiest way to make sure they are here on time. Although you do have to be here bright and early, we do dismiss at 2:25 so there is plenty of time in the afternoon for clubs and athletics and perhaps more importantly - time for homework.</a:t>
            </a:r>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Just as we outlined criteria for making schedule changes, we wanted to share some of the reasons we will not adjust schedules. This is not meant to be punitive or diminish your student’s enjoyment of their freshman year. Again, course selections drive the master schedule as well as staffing numbers. Additionally, part of what we are tasked with as educators is teaching students to be adaptable, flexible and resilient. As adults, we have the wisdom to know that there were some classes in high school and/or college that we didn’t particularly enjoy. Similarly, there were some teachers we collaborated with better than others. However, as we prepare students to some day enter the workplace, they must be able to work in a variety of environments with a variety of people. This is a skill we can start building now as they enter high school. </a:t>
            </a:r>
            <a:endParaRPr/>
          </a:p>
        </p:txBody>
      </p:sp>
      <p:sp>
        <p:nvSpPr>
          <p:cNvPr id="275" name="Google Shape;27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It is important to remember that while community service hours are not required for graduation, they are required for students to be eligible for scholarships through Bright Futures. </a:t>
            </a:r>
            <a:endParaRPr/>
          </a:p>
        </p:txBody>
      </p:sp>
      <p:sp>
        <p:nvSpPr>
          <p:cNvPr id="298" name="Google Shape;29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On this slide, we have included a link to the LRHS webpage where you will find the guidelines and documentation forms. </a:t>
            </a:r>
            <a:endParaRPr/>
          </a:p>
        </p:txBody>
      </p:sp>
      <p:sp>
        <p:nvSpPr>
          <p:cNvPr id="313" name="Google Shape;31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111aa9ed92f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There is no world language graduation requirement. However, colleges and universities like to see students take at least 2 years of the same language. Three or more years of the same language is looked upon even more favorably.</a:t>
            </a:r>
            <a:endParaRPr/>
          </a:p>
        </p:txBody>
      </p:sp>
      <p:sp>
        <p:nvSpPr>
          <p:cNvPr id="329" name="Google Shape;329;g111aa9ed92f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Now it’s time to hear from some of our “veteran” LRHS students about what they think incoming 9th grade students should know!</a:t>
            </a:r>
            <a:endParaRPr/>
          </a:p>
        </p:txBody>
      </p:sp>
      <p:sp>
        <p:nvSpPr>
          <p:cNvPr id="345" name="Google Shape;34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 even though your students are not even on our campus yet, we want to take some time to talk with you about what they need to do to graduate. Believe it or not, four years will fly by and our goal is to ensure that all students are prepared to walk across the stage at the end of the senior year and receive a well deserved diploma.</a:t>
            </a:r>
            <a:endParaRPr/>
          </a:p>
          <a:p>
            <a:pPr marL="0" lvl="0" indent="0" algn="l" rtl="0">
              <a:spcBef>
                <a:spcPts val="0"/>
              </a:spcBef>
              <a:spcAft>
                <a:spcPts val="0"/>
              </a:spcAft>
              <a:buNone/>
            </a:pPr>
            <a:r>
              <a:rPr lang="en-US"/>
              <a:t>You will hear a lot about credits during your students’ time in high school. In a little bit, we will talk about how students  earn credits, but for now, we just want to review with you what is expected of all students for graduation.</a:t>
            </a:r>
            <a:endParaRPr/>
          </a:p>
          <a:p>
            <a:pPr marL="0" lvl="0" indent="0" algn="l" rtl="0">
              <a:spcBef>
                <a:spcPts val="0"/>
              </a:spcBef>
              <a:spcAft>
                <a:spcPts val="0"/>
              </a:spcAft>
              <a:buNone/>
            </a:pPr>
            <a:endParaRPr/>
          </a:p>
          <a:p>
            <a:pPr marL="0" lvl="0" indent="0" algn="l" rtl="0">
              <a:spcBef>
                <a:spcPts val="0"/>
              </a:spcBef>
              <a:spcAft>
                <a:spcPts val="0"/>
              </a:spcAft>
              <a:buNone/>
            </a:pPr>
            <a:r>
              <a:rPr lang="en-US"/>
              <a:t>Review credits and requirements.</a:t>
            </a:r>
            <a:endParaRPr/>
          </a:p>
          <a:p>
            <a:pPr marL="0" lvl="0" indent="0" algn="l" rtl="0">
              <a:spcBef>
                <a:spcPts val="0"/>
              </a:spcBef>
              <a:spcAft>
                <a:spcPts val="0"/>
              </a:spcAft>
              <a:buNone/>
            </a:pPr>
            <a:endParaRPr/>
          </a:p>
          <a:p>
            <a:pPr marL="0" lvl="0" indent="0" algn="l" rtl="0">
              <a:spcBef>
                <a:spcPts val="0"/>
              </a:spcBef>
              <a:spcAft>
                <a:spcPts val="0"/>
              </a:spcAft>
              <a:buNone/>
            </a:pPr>
            <a:r>
              <a:rPr lang="en-US"/>
              <a:t>If your student has taken a high school course while in middle school (for example, English 1 Honors, Algebra 1, etc.), these do count towards the 24 credits that are required.</a:t>
            </a:r>
            <a:endParaRPr/>
          </a:p>
        </p:txBody>
      </p:sp>
      <p:sp>
        <p:nvSpPr>
          <p:cNvPr id="105" name="Google Shape;10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4:notes"/>
          <p:cNvSpPr txBox="1">
            <a:spLocks noGrp="1"/>
          </p:cNvSpPr>
          <p:nvPr>
            <p:ph type="body" idx="1"/>
          </p:nvPr>
        </p:nvSpPr>
        <p:spPr>
          <a:xfrm>
            <a:off x="685800" y="4400550"/>
            <a:ext cx="5486400" cy="374904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Testing. Everyone is familiar with testing, right? The Reading &amp; Writing and Math tests that your students have been taking for years continue on in high school. Although there are many assessments that students will take, there are a few that are required for graduation. Students must pass the first two assessments listed on this slide in order to earn a diploma. In both 9</a:t>
            </a:r>
            <a:r>
              <a:rPr lang="en-US" baseline="30000"/>
              <a:t>th</a:t>
            </a:r>
            <a:r>
              <a:rPr lang="en-US"/>
              <a:t> and 10</a:t>
            </a:r>
            <a:r>
              <a:rPr lang="en-US" baseline="30000"/>
              <a:t>th</a:t>
            </a:r>
            <a:r>
              <a:rPr lang="en-US"/>
              <a:t> grade, students will take the Florida Standards Assessment in English Language Arts. They must score a level 3 or higher on the 10</a:t>
            </a:r>
            <a:r>
              <a:rPr lang="en-US" baseline="30000"/>
              <a:t>th</a:t>
            </a:r>
            <a:r>
              <a:rPr lang="en-US"/>
              <a:t> grade assessment for graduation. </a:t>
            </a:r>
            <a:endParaRPr/>
          </a:p>
          <a:p>
            <a:pPr marL="0" lvl="0" indent="0" algn="l" rtl="0">
              <a:spcBef>
                <a:spcPts val="0"/>
              </a:spcBef>
              <a:spcAft>
                <a:spcPts val="0"/>
              </a:spcAft>
              <a:buNone/>
            </a:pPr>
            <a:r>
              <a:rPr lang="en-US"/>
              <a:t>They will also need to score a level 3 or higher on the Algebra 1 End of Course Exam (EOC). Some students may have already taken this exam, or may be taking it in May of this year if they are enrolled in Algebra 1. If a student takes the EOC in middle school and passes, they have met this graduation requirement. </a:t>
            </a:r>
            <a:endParaRPr/>
          </a:p>
          <a:p>
            <a:pPr marL="0" lvl="0" indent="0" algn="l" rtl="0">
              <a:spcBef>
                <a:spcPts val="0"/>
              </a:spcBef>
              <a:spcAft>
                <a:spcPts val="0"/>
              </a:spcAft>
              <a:buNone/>
            </a:pPr>
            <a:r>
              <a:rPr lang="en-US"/>
              <a:t>They will also take EOCs in Biology, Geometry and US History. Although these do count as 30% of their course grade (meaning students should be motivated to do the best they possibly can), they do not have to pass them for graduation.</a:t>
            </a:r>
            <a:endParaRPr/>
          </a:p>
          <a:p>
            <a:pPr marL="0" lvl="0" indent="0" algn="l" rtl="0">
              <a:spcBef>
                <a:spcPts val="0"/>
              </a:spcBef>
              <a:spcAft>
                <a:spcPts val="0"/>
              </a:spcAft>
              <a:buNone/>
            </a:pPr>
            <a:r>
              <a:rPr lang="en-US"/>
              <a:t>When your student prepares to take their FSAs this year, please encourage them to take the test seriously and to take their time completing it. Even if your student doesn’t need to pass in order to be promoted, if they score below a level 3, they may have to give up one of their elective courses to take an Intensive Reading or Math class. These are not designed to be a punishment but as a way to help your student prepare for the assessments they will take in high school.</a:t>
            </a:r>
            <a:endParaRPr/>
          </a:p>
        </p:txBody>
      </p:sp>
      <p:sp>
        <p:nvSpPr>
          <p:cNvPr id="115" name="Google Shape;11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HOPE is a graduation requirement, and the course focuses on preventative health while emphasizing the importance of maintaining a healthy balance of physical, mental, social, emotional and mental health. Students who meet one of the criteria indicated on this slide are eligible for a HOPE waiver. We have linked the waiver into this presentation so you can familiarize yourself with it. Students MUST submit a signed waiver to their counselor before graduation in order to meet the requirement. Please make sure your student does not wait until the last minute to submit this waiver.</a:t>
            </a:r>
            <a:endParaRPr/>
          </a:p>
        </p:txBody>
      </p:sp>
      <p:sp>
        <p:nvSpPr>
          <p:cNvPr id="124" name="Google Shape;12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 addition to the HOPE requirement, students are also required to complete one credit in a Performing/Fine Art. Please review page 2 of the Freshman Course Guide for courses that will satisfy this requirement. Students have the option of completing this requirement either on the LRHS campus or online via FLVS. </a:t>
            </a:r>
            <a:endParaRPr/>
          </a:p>
        </p:txBody>
      </p:sp>
      <p:sp>
        <p:nvSpPr>
          <p:cNvPr id="134" name="Google Shape;13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Students will receive quarterly grades at the end of each grading period as indicated on the slide. It is important to remember that only semester grades are reflected on a student’s transcript. </a:t>
            </a:r>
            <a:endParaRPr/>
          </a:p>
        </p:txBody>
      </p:sp>
      <p:sp>
        <p:nvSpPr>
          <p:cNvPr id="144" name="Google Shape;14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Certain courses have an end-of-course, or EOC, assessment that is calculated into their grade. The courses that have the EOC assessment requirement are Algebra 1, Geometry, Biology and U.S. History. While every student is required to take each of these assessments, they only have to pass the Algebra 1 EOC in order to graduate. </a:t>
            </a:r>
            <a:endParaRPr/>
          </a:p>
        </p:txBody>
      </p:sp>
      <p:sp>
        <p:nvSpPr>
          <p:cNvPr id="153" name="Google Shape;15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Students have the opportunity to earn 7 credits each year. It is not uncommon for a student to fail a semester of a specific course, or to fail both semesters. If a student fails part or all of a course, they have the opportunity to recover the credit. This can be accomplished in a few ways. The student can re-take the course online via FLVS. Or, the student can re-take the course during summer school if it is being offered. Lastly, the counselor can enroll your student in a “Research” class period. The Research class counts as elective credit and provides your student the opportunity to make up the coursework in a supervised, on-campus lab. Please keep in mind that upperclassmen are prioritized over underclassmen for lab space. </a:t>
            </a:r>
            <a:endParaRPr/>
          </a:p>
        </p:txBody>
      </p:sp>
      <p:sp>
        <p:nvSpPr>
          <p:cNvPr id="163" name="Google Shape;16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8" name="Google Shape;1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5" name="Google Shape;75;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1" name="Google Shape;81;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4" name="Google Shape;2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34" name="Google Shape;3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0" name="Google Shape;40;p3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1" name="Google Shape;4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7" name="Google Shape;47;p3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8" name="Google Shape;48;p3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9" name="Google Shape;49;p3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0" name="Google Shape;50;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81000" algn="l">
              <a:lnSpc>
                <a:spcPct val="90000"/>
              </a:lnSpc>
              <a:spcBef>
                <a:spcPts val="500"/>
              </a:spcBef>
              <a:spcAft>
                <a:spcPts val="0"/>
              </a:spcAft>
              <a:buClr>
                <a:schemeClr val="lt1"/>
              </a:buClr>
              <a:buSzPts val="2400"/>
              <a:buChar char="•"/>
              <a:defRPr sz="2400"/>
            </a:lvl3pPr>
            <a:lvl4pPr marL="1828800" lvl="3" indent="-355600" algn="l">
              <a:lnSpc>
                <a:spcPct val="90000"/>
              </a:lnSpc>
              <a:spcBef>
                <a:spcPts val="500"/>
              </a:spcBef>
              <a:spcAft>
                <a:spcPts val="0"/>
              </a:spcAft>
              <a:buClr>
                <a:schemeClr val="lt1"/>
              </a:buClr>
              <a:buSzPts val="2000"/>
              <a:buChar char="•"/>
              <a:defRPr sz="2000"/>
            </a:lvl4pPr>
            <a:lvl5pPr marL="2286000" lvl="4" indent="-355600" algn="l">
              <a:lnSpc>
                <a:spcPct val="9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61" name="Google Shape;61;p3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62" name="Google Shape;6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7"/>
          <p:cNvSpPr>
            <a:spLocks noGrp="1"/>
          </p:cNvSpPr>
          <p:nvPr>
            <p:ph type="pic" idx="2"/>
          </p:nvPr>
        </p:nvSpPr>
        <p:spPr>
          <a:xfrm>
            <a:off x="5183188" y="987425"/>
            <a:ext cx="6172200" cy="4873625"/>
          </a:xfrm>
          <a:prstGeom prst="rect">
            <a:avLst/>
          </a:prstGeom>
          <a:noFill/>
          <a:ln>
            <a:noFill/>
          </a:ln>
        </p:spPr>
      </p:sp>
      <p:sp>
        <p:nvSpPr>
          <p:cNvPr id="68" name="Google Shape;68;p3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69" name="Google Shape;69;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2" name="Google Shape;1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3" name="Google Shape;1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4" name="Google Shape;1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manateeschools.net/Page/8859"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www.manateeschools.net/domain/5843"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manateecountyschools-my.sharepoint.com/:b:/g/personal/shackelfordm_manateeschools_net/EZxi9HBU2g5Ksr-0XOEFNTsB_4m20YOPMUxSPSZSqrbglA?e=smzq2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manateeschools.net/cms/lib/FL02202357/Centricity/Domain/3172/Freshman%20Course%20Guide%2023_24.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7464614" y="1783959"/>
            <a:ext cx="4087306" cy="2889114"/>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5000"/>
              <a:buFont typeface="Georgia"/>
              <a:buNone/>
            </a:pPr>
            <a:r>
              <a:rPr lang="en-US" sz="5000" dirty="0">
                <a:latin typeface="Georgia"/>
                <a:ea typeface="Georgia"/>
                <a:cs typeface="Georgia"/>
                <a:sym typeface="Georgia"/>
              </a:rPr>
              <a:t>2023-2024</a:t>
            </a:r>
            <a:br>
              <a:rPr lang="en-US" sz="5000" dirty="0">
                <a:latin typeface="Georgia"/>
                <a:ea typeface="Georgia"/>
                <a:cs typeface="Georgia"/>
                <a:sym typeface="Georgia"/>
              </a:rPr>
            </a:br>
            <a:r>
              <a:rPr lang="en-US" sz="5000" dirty="0">
                <a:latin typeface="Georgia"/>
                <a:ea typeface="Georgia"/>
                <a:cs typeface="Georgia"/>
                <a:sym typeface="Georgia"/>
              </a:rPr>
              <a:t>9</a:t>
            </a:r>
            <a:r>
              <a:rPr lang="en-US" sz="5000" baseline="30000" dirty="0">
                <a:latin typeface="Georgia"/>
                <a:ea typeface="Georgia"/>
                <a:cs typeface="Georgia"/>
                <a:sym typeface="Georgia"/>
              </a:rPr>
              <a:t>th</a:t>
            </a:r>
            <a:r>
              <a:rPr lang="en-US" sz="5000" dirty="0">
                <a:latin typeface="Georgia"/>
                <a:ea typeface="Georgia"/>
                <a:cs typeface="Georgia"/>
                <a:sym typeface="Georgia"/>
              </a:rPr>
              <a:t> Grade Registration Information</a:t>
            </a:r>
            <a:endParaRPr dirty="0"/>
          </a:p>
        </p:txBody>
      </p:sp>
      <p:sp>
        <p:nvSpPr>
          <p:cNvPr id="90" name="Google Shape;90;p1"/>
          <p:cNvSpPr txBox="1">
            <a:spLocks noGrp="1"/>
          </p:cNvSpPr>
          <p:nvPr>
            <p:ph type="subTitle" idx="1"/>
          </p:nvPr>
        </p:nvSpPr>
        <p:spPr>
          <a:xfrm>
            <a:off x="7188052" y="4750893"/>
            <a:ext cx="4681393" cy="114786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400"/>
              <a:buNone/>
            </a:pPr>
            <a:r>
              <a:rPr lang="en-US">
                <a:latin typeface="Georgia"/>
                <a:ea typeface="Georgia"/>
                <a:cs typeface="Georgia"/>
                <a:sym typeface="Georgia"/>
              </a:rPr>
              <a:t>Lakewood Ranch High School</a:t>
            </a:r>
            <a:endParaRPr/>
          </a:p>
        </p:txBody>
      </p:sp>
      <p:sp>
        <p:nvSpPr>
          <p:cNvPr id="91" name="Google Shape;91;p1"/>
          <p:cNvSpPr/>
          <p:nvPr/>
        </p:nvSpPr>
        <p:spPr>
          <a:xfrm rot="10800000">
            <a:off x="1" y="0"/>
            <a:ext cx="7188051" cy="6858000"/>
          </a:xfrm>
          <a:custGeom>
            <a:avLst/>
            <a:gdLst/>
            <a:ahLst/>
            <a:cxnLst/>
            <a:rect l="l" t="t" r="r" b="b"/>
            <a:pathLst>
              <a:path w="7188051" h="6858000" extrusionOk="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2" name="Google Shape;92;p1" descr="A picture containing text, sign, clipart&#10;&#10;Description automatically generated"/>
          <p:cNvPicPr preferRelativeResize="0"/>
          <p:nvPr/>
        </p:nvPicPr>
        <p:blipFill rotWithShape="1">
          <a:blip r:embed="rId3">
            <a:alphaModFix/>
          </a:blip>
          <a:srcRect l="6444" r="4393" b="1"/>
          <a:stretch/>
        </p:blipFill>
        <p:spPr>
          <a:xfrm>
            <a:off x="21276" y="10"/>
            <a:ext cx="7028495" cy="6857990"/>
          </a:xfrm>
          <a:custGeom>
            <a:avLst/>
            <a:gdLst/>
            <a:ahLst/>
            <a:cxnLst/>
            <a:rect l="l" t="t" r="r" b="b"/>
            <a:pathLst>
              <a:path w="7028495" h="6858000" extrusionOk="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3"/>
        <p:cNvGrpSpPr/>
        <p:nvPr/>
      </p:nvGrpSpPr>
      <p:grpSpPr>
        <a:xfrm>
          <a:off x="0" y="0"/>
          <a:ext cx="0" cy="0"/>
          <a:chOff x="0" y="0"/>
          <a:chExt cx="0" cy="0"/>
        </a:xfrm>
      </p:grpSpPr>
      <p:sp>
        <p:nvSpPr>
          <p:cNvPr id="174" name="Google Shape;174;p9"/>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5" name="Google Shape;175;p9"/>
          <p:cNvSpPr/>
          <p:nvPr/>
        </p:nvSpPr>
        <p:spPr>
          <a:xfrm>
            <a:off x="0" y="0"/>
            <a:ext cx="12192000" cy="2877832"/>
          </a:xfrm>
          <a:custGeom>
            <a:avLst/>
            <a:gdLst/>
            <a:ahLst/>
            <a:cxnLst/>
            <a:rect l="l" t="t" r="r" b="b"/>
            <a:pathLst>
              <a:path w="12192000" h="2877832" extrusionOk="0">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6" name="Google Shape;176;p9"/>
          <p:cNvSpPr txBox="1">
            <a:spLocks noGrp="1"/>
          </p:cNvSpPr>
          <p:nvPr>
            <p:ph type="title"/>
          </p:nvPr>
        </p:nvSpPr>
        <p:spPr>
          <a:xfrm>
            <a:off x="630936" y="630936"/>
            <a:ext cx="3599688" cy="14630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400"/>
              <a:buFont typeface="Georgia"/>
              <a:buNone/>
            </a:pPr>
            <a:r>
              <a:rPr lang="en-US" sz="3400">
                <a:solidFill>
                  <a:srgbClr val="FFFFFF"/>
                </a:solidFill>
                <a:latin typeface="Georgia"/>
                <a:ea typeface="Georgia"/>
                <a:cs typeface="Georgia"/>
                <a:sym typeface="Georgia"/>
              </a:rPr>
              <a:t>Grade Point Average (G.P.A.)</a:t>
            </a:r>
            <a:endParaRPr/>
          </a:p>
        </p:txBody>
      </p:sp>
      <p:sp>
        <p:nvSpPr>
          <p:cNvPr id="177" name="Google Shape;177;p9"/>
          <p:cNvSpPr/>
          <p:nvPr/>
        </p:nvSpPr>
        <p:spPr>
          <a:xfrm rot="5400000">
            <a:off x="3566159" y="1353312"/>
            <a:ext cx="1554480" cy="18288"/>
          </a:xfrm>
          <a:custGeom>
            <a:avLst/>
            <a:gdLst/>
            <a:ahLst/>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rgbClr val="FFFFFF"/>
          </a:solidFill>
          <a:ln w="412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8" name="Google Shape;178;p9"/>
          <p:cNvSpPr txBox="1">
            <a:spLocks noGrp="1"/>
          </p:cNvSpPr>
          <p:nvPr>
            <p:ph type="body" idx="1"/>
          </p:nvPr>
        </p:nvSpPr>
        <p:spPr>
          <a:xfrm>
            <a:off x="4527728" y="1226162"/>
            <a:ext cx="5837663" cy="42550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2400"/>
              <a:buNone/>
            </a:pPr>
            <a:r>
              <a:rPr lang="en-US" sz="2400">
                <a:solidFill>
                  <a:srgbClr val="FFFFFF"/>
                </a:solidFill>
                <a:latin typeface="Georgia"/>
                <a:ea typeface="Georgia"/>
                <a:cs typeface="Georgia"/>
                <a:sym typeface="Georgia"/>
              </a:rPr>
              <a:t>Each letter grade is equal to a point value.</a:t>
            </a:r>
            <a:endParaRPr/>
          </a:p>
          <a:p>
            <a:pPr marL="0" lvl="0" indent="0" algn="l" rtl="0">
              <a:lnSpc>
                <a:spcPct val="90000"/>
              </a:lnSpc>
              <a:spcBef>
                <a:spcPts val="600"/>
              </a:spcBef>
              <a:spcAft>
                <a:spcPts val="0"/>
              </a:spcAft>
              <a:buClr>
                <a:schemeClr val="lt1"/>
              </a:buClr>
              <a:buSzPts val="2200"/>
              <a:buNone/>
            </a:pPr>
            <a:endParaRPr sz="2200">
              <a:solidFill>
                <a:srgbClr val="FFFFFF"/>
              </a:solidFill>
              <a:latin typeface="Georgia"/>
              <a:ea typeface="Georgia"/>
              <a:cs typeface="Georgia"/>
              <a:sym typeface="Georgia"/>
            </a:endParaRPr>
          </a:p>
          <a:p>
            <a:pPr marL="0" lvl="0" indent="0" algn="l" rtl="0">
              <a:lnSpc>
                <a:spcPct val="90000"/>
              </a:lnSpc>
              <a:spcBef>
                <a:spcPts val="600"/>
              </a:spcBef>
              <a:spcAft>
                <a:spcPts val="0"/>
              </a:spcAft>
              <a:buClr>
                <a:schemeClr val="lt1"/>
              </a:buClr>
              <a:buSzPts val="2200"/>
              <a:buNone/>
            </a:pPr>
            <a:endParaRPr sz="2200" b="1">
              <a:solidFill>
                <a:srgbClr val="FFFFFF"/>
              </a:solidFill>
              <a:latin typeface="Arial"/>
              <a:ea typeface="Arial"/>
              <a:cs typeface="Arial"/>
              <a:sym typeface="Arial"/>
            </a:endParaRPr>
          </a:p>
        </p:txBody>
      </p:sp>
      <p:graphicFrame>
        <p:nvGraphicFramePr>
          <p:cNvPr id="179" name="Google Shape;179;p9"/>
          <p:cNvGraphicFramePr/>
          <p:nvPr/>
        </p:nvGraphicFramePr>
        <p:xfrm>
          <a:off x="873535" y="2971800"/>
          <a:ext cx="10432750" cy="3394075"/>
        </p:xfrm>
        <a:graphic>
          <a:graphicData uri="http://schemas.openxmlformats.org/drawingml/2006/table">
            <a:tbl>
              <a:tblPr firstRow="1" bandRow="1">
                <a:noFill/>
                <a:tableStyleId>{C159B60C-F1D4-42DB-9FE8-FCC58C3E4E4E}</a:tableStyleId>
              </a:tblPr>
              <a:tblGrid>
                <a:gridCol w="1416900">
                  <a:extLst>
                    <a:ext uri="{9D8B030D-6E8A-4147-A177-3AD203B41FA5}">
                      <a16:colId xmlns:a16="http://schemas.microsoft.com/office/drawing/2014/main" val="20000"/>
                    </a:ext>
                  </a:extLst>
                </a:gridCol>
                <a:gridCol w="2310525">
                  <a:extLst>
                    <a:ext uri="{9D8B030D-6E8A-4147-A177-3AD203B41FA5}">
                      <a16:colId xmlns:a16="http://schemas.microsoft.com/office/drawing/2014/main" val="20001"/>
                    </a:ext>
                  </a:extLst>
                </a:gridCol>
                <a:gridCol w="3145025">
                  <a:extLst>
                    <a:ext uri="{9D8B030D-6E8A-4147-A177-3AD203B41FA5}">
                      <a16:colId xmlns:a16="http://schemas.microsoft.com/office/drawing/2014/main" val="20002"/>
                    </a:ext>
                  </a:extLst>
                </a:gridCol>
                <a:gridCol w="3560300">
                  <a:extLst>
                    <a:ext uri="{9D8B030D-6E8A-4147-A177-3AD203B41FA5}">
                      <a16:colId xmlns:a16="http://schemas.microsoft.com/office/drawing/2014/main" val="20003"/>
                    </a:ext>
                  </a:extLst>
                </a:gridCol>
              </a:tblGrid>
              <a:tr h="872450">
                <a:tc>
                  <a:txBody>
                    <a:bodyPr/>
                    <a:lstStyle/>
                    <a:p>
                      <a:pPr marL="0" marR="0" lvl="0" indent="0" algn="ctr" rtl="0">
                        <a:spcBef>
                          <a:spcPts val="0"/>
                        </a:spcBef>
                        <a:spcAft>
                          <a:spcPts val="0"/>
                        </a:spcAft>
                        <a:buNone/>
                      </a:pPr>
                      <a:r>
                        <a:rPr lang="en-US" sz="2000" b="1" u="none" strike="noStrike" cap="none">
                          <a:solidFill>
                            <a:schemeClr val="lt1"/>
                          </a:solidFill>
                          <a:latin typeface="Georgia"/>
                          <a:ea typeface="Georgia"/>
                          <a:cs typeface="Georgia"/>
                          <a:sym typeface="Georgia"/>
                        </a:rPr>
                        <a:t>Grade</a:t>
                      </a:r>
                      <a:endParaRPr/>
                    </a:p>
                  </a:txBody>
                  <a:tcPr marL="82150" marR="117375" marT="23475" marB="17605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b="1" u="none" strike="noStrike" cap="none">
                          <a:solidFill>
                            <a:schemeClr val="lt1"/>
                          </a:solidFill>
                          <a:latin typeface="Georgia"/>
                          <a:ea typeface="Georgia"/>
                          <a:cs typeface="Georgia"/>
                          <a:sym typeface="Georgia"/>
                        </a:rPr>
                        <a:t>Unweighted Courses</a:t>
                      </a:r>
                      <a:endParaRPr/>
                    </a:p>
                  </a:txBody>
                  <a:tcPr marL="82150" marR="117375" marT="23475" marB="17605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b="1" u="none" strike="noStrike" cap="none">
                          <a:solidFill>
                            <a:schemeClr val="lt1"/>
                          </a:solidFill>
                          <a:latin typeface="Georgia"/>
                          <a:ea typeface="Georgia"/>
                          <a:cs typeface="Georgia"/>
                          <a:sym typeface="Georgia"/>
                        </a:rPr>
                        <a:t>Weighted Honors Courses</a:t>
                      </a:r>
                      <a:endParaRPr/>
                    </a:p>
                  </a:txBody>
                  <a:tcPr marL="82150" marR="117375" marT="23475" marB="17605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b="1" u="none" strike="noStrike" cap="none">
                          <a:solidFill>
                            <a:schemeClr val="lt1"/>
                          </a:solidFill>
                          <a:latin typeface="Georgia"/>
                          <a:ea typeface="Georgia"/>
                          <a:cs typeface="Georgia"/>
                          <a:sym typeface="Georgia"/>
                        </a:rPr>
                        <a:t>Weighted AP &amp; Dual Enrollment Courses</a:t>
                      </a:r>
                      <a:endParaRPr/>
                    </a:p>
                  </a:txBody>
                  <a:tcPr marL="82150" marR="117375" marT="23475" marB="17605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481200">
                <a:tc>
                  <a:txBody>
                    <a:bodyPr/>
                    <a:lstStyle/>
                    <a:p>
                      <a:pPr marL="0" marR="0" lvl="0" indent="0" algn="ctr" rtl="0">
                        <a:spcBef>
                          <a:spcPts val="0"/>
                        </a:spcBef>
                        <a:spcAft>
                          <a:spcPts val="0"/>
                        </a:spcAft>
                        <a:buNone/>
                      </a:pPr>
                      <a:r>
                        <a:rPr lang="en-US" sz="2000" u="none" strike="noStrike" cap="none">
                          <a:solidFill>
                            <a:schemeClr val="lt1"/>
                          </a:solidFill>
                          <a:latin typeface="Georgia"/>
                          <a:ea typeface="Georgia"/>
                          <a:cs typeface="Georgia"/>
                          <a:sym typeface="Georgia"/>
                        </a:rPr>
                        <a:t>A</a:t>
                      </a:r>
                      <a:endParaRPr/>
                    </a:p>
                  </a:txBody>
                  <a:tcPr marL="82150" marR="117375" marT="23475" marB="176050">
                    <a:lnL w="952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u="none" strike="noStrike" cap="none">
                          <a:solidFill>
                            <a:schemeClr val="lt1"/>
                          </a:solidFill>
                          <a:latin typeface="Georgia"/>
                          <a:ea typeface="Georgia"/>
                          <a:cs typeface="Georgia"/>
                          <a:sym typeface="Georgia"/>
                        </a:rPr>
                        <a:t>4</a:t>
                      </a:r>
                      <a:endParaRPr/>
                    </a:p>
                  </a:txBody>
                  <a:tcPr marL="82150" marR="117375" marT="23475" marB="176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u="none" strike="noStrike" cap="none">
                          <a:solidFill>
                            <a:schemeClr val="lt1"/>
                          </a:solidFill>
                          <a:latin typeface="Georgia"/>
                          <a:ea typeface="Georgia"/>
                          <a:cs typeface="Georgia"/>
                          <a:sym typeface="Georgia"/>
                        </a:rPr>
                        <a:t>4.5</a:t>
                      </a:r>
                      <a:endParaRPr/>
                    </a:p>
                  </a:txBody>
                  <a:tcPr marL="82150" marR="117375" marT="23475" marB="176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u="none" strike="noStrike" cap="none">
                          <a:solidFill>
                            <a:schemeClr val="lt1"/>
                          </a:solidFill>
                          <a:latin typeface="Georgia"/>
                          <a:ea typeface="Georgia"/>
                          <a:cs typeface="Georgia"/>
                          <a:sym typeface="Georgia"/>
                        </a:rPr>
                        <a:t>5</a:t>
                      </a:r>
                      <a:endParaRPr/>
                    </a:p>
                  </a:txBody>
                  <a:tcPr marL="82150" marR="117375" marT="23475" marB="176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481200">
                <a:tc>
                  <a:txBody>
                    <a:bodyPr/>
                    <a:lstStyle/>
                    <a:p>
                      <a:pPr marL="0" marR="0" lvl="0" indent="0" algn="ctr" rtl="0">
                        <a:spcBef>
                          <a:spcPts val="0"/>
                        </a:spcBef>
                        <a:spcAft>
                          <a:spcPts val="0"/>
                        </a:spcAft>
                        <a:buNone/>
                      </a:pPr>
                      <a:r>
                        <a:rPr lang="en-US" sz="2000" u="none" strike="noStrike" cap="none">
                          <a:solidFill>
                            <a:schemeClr val="lt1"/>
                          </a:solidFill>
                          <a:latin typeface="Georgia"/>
                          <a:ea typeface="Georgia"/>
                          <a:cs typeface="Georgia"/>
                          <a:sym typeface="Georgia"/>
                        </a:rPr>
                        <a:t>B</a:t>
                      </a:r>
                      <a:endParaRPr/>
                    </a:p>
                  </a:txBody>
                  <a:tcPr marL="82150" marR="117375" marT="23475" marB="176050">
                    <a:lnL w="952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US" sz="2000" u="none" strike="noStrike" cap="none">
                          <a:solidFill>
                            <a:schemeClr val="lt1"/>
                          </a:solidFill>
                          <a:latin typeface="Georgia"/>
                          <a:ea typeface="Georgia"/>
                          <a:cs typeface="Georgia"/>
                          <a:sym typeface="Georgia"/>
                        </a:rPr>
                        <a:t>3</a:t>
                      </a:r>
                      <a:endParaRPr/>
                    </a:p>
                  </a:txBody>
                  <a:tcPr marL="82150" marR="117375" marT="23475" marB="176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US" sz="2000" u="none" strike="noStrike" cap="none">
                          <a:solidFill>
                            <a:schemeClr val="lt1"/>
                          </a:solidFill>
                          <a:latin typeface="Georgia"/>
                          <a:ea typeface="Georgia"/>
                          <a:cs typeface="Georgia"/>
                          <a:sym typeface="Georgia"/>
                        </a:rPr>
                        <a:t>3.5</a:t>
                      </a:r>
                      <a:endParaRPr/>
                    </a:p>
                  </a:txBody>
                  <a:tcPr marL="82150" marR="117375" marT="23475" marB="176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US" sz="2000" u="none" strike="noStrike" cap="none">
                          <a:solidFill>
                            <a:schemeClr val="lt1"/>
                          </a:solidFill>
                          <a:latin typeface="Georgia"/>
                          <a:ea typeface="Georgia"/>
                          <a:cs typeface="Georgia"/>
                          <a:sym typeface="Georgia"/>
                        </a:rPr>
                        <a:t>4</a:t>
                      </a:r>
                      <a:endParaRPr/>
                    </a:p>
                  </a:txBody>
                  <a:tcPr marL="82150" marR="117375" marT="23475" marB="176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1"/>
                    </a:solidFill>
                  </a:tcPr>
                </a:tc>
                <a:extLst>
                  <a:ext uri="{0D108BD9-81ED-4DB2-BD59-A6C34878D82A}">
                    <a16:rowId xmlns:a16="http://schemas.microsoft.com/office/drawing/2014/main" val="10002"/>
                  </a:ext>
                </a:extLst>
              </a:tr>
              <a:tr h="481200">
                <a:tc>
                  <a:txBody>
                    <a:bodyPr/>
                    <a:lstStyle/>
                    <a:p>
                      <a:pPr marL="0" marR="0" lvl="0" indent="0" algn="ctr" rtl="0">
                        <a:spcBef>
                          <a:spcPts val="0"/>
                        </a:spcBef>
                        <a:spcAft>
                          <a:spcPts val="0"/>
                        </a:spcAft>
                        <a:buNone/>
                      </a:pPr>
                      <a:r>
                        <a:rPr lang="en-US" sz="2000" u="none" strike="noStrike" cap="none">
                          <a:solidFill>
                            <a:schemeClr val="lt1"/>
                          </a:solidFill>
                          <a:latin typeface="Georgia"/>
                          <a:ea typeface="Georgia"/>
                          <a:cs typeface="Georgia"/>
                          <a:sym typeface="Georgia"/>
                        </a:rPr>
                        <a:t>C</a:t>
                      </a:r>
                      <a:endParaRPr/>
                    </a:p>
                  </a:txBody>
                  <a:tcPr marL="82150" marR="117375" marT="23475" marB="176050">
                    <a:lnL w="952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u="none" strike="noStrike" cap="none">
                          <a:solidFill>
                            <a:schemeClr val="lt1"/>
                          </a:solidFill>
                          <a:latin typeface="Georgia"/>
                          <a:ea typeface="Georgia"/>
                          <a:cs typeface="Georgia"/>
                          <a:sym typeface="Georgia"/>
                        </a:rPr>
                        <a:t>2</a:t>
                      </a:r>
                      <a:endParaRPr/>
                    </a:p>
                  </a:txBody>
                  <a:tcPr marL="82150" marR="117375" marT="23475" marB="176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u="none" strike="noStrike" cap="none">
                          <a:solidFill>
                            <a:schemeClr val="lt1"/>
                          </a:solidFill>
                          <a:latin typeface="Georgia"/>
                          <a:ea typeface="Georgia"/>
                          <a:cs typeface="Georgia"/>
                          <a:sym typeface="Georgia"/>
                        </a:rPr>
                        <a:t>2.5</a:t>
                      </a:r>
                      <a:endParaRPr/>
                    </a:p>
                  </a:txBody>
                  <a:tcPr marL="82150" marR="117375" marT="23475" marB="176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u="none" strike="noStrike" cap="none">
                          <a:solidFill>
                            <a:schemeClr val="lt1"/>
                          </a:solidFill>
                          <a:latin typeface="Georgia"/>
                          <a:ea typeface="Georgia"/>
                          <a:cs typeface="Georgia"/>
                          <a:sym typeface="Georgia"/>
                        </a:rPr>
                        <a:t>3</a:t>
                      </a:r>
                      <a:endParaRPr/>
                    </a:p>
                  </a:txBody>
                  <a:tcPr marL="82150" marR="117375" marT="23475" marB="176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481200">
                <a:tc>
                  <a:txBody>
                    <a:bodyPr/>
                    <a:lstStyle/>
                    <a:p>
                      <a:pPr marL="0" marR="0" lvl="0" indent="0" algn="ctr" rtl="0">
                        <a:spcBef>
                          <a:spcPts val="0"/>
                        </a:spcBef>
                        <a:spcAft>
                          <a:spcPts val="0"/>
                        </a:spcAft>
                        <a:buNone/>
                      </a:pPr>
                      <a:r>
                        <a:rPr lang="en-US" sz="2000" u="none" strike="noStrike" cap="none">
                          <a:solidFill>
                            <a:schemeClr val="lt1"/>
                          </a:solidFill>
                          <a:latin typeface="Georgia"/>
                          <a:ea typeface="Georgia"/>
                          <a:cs typeface="Georgia"/>
                          <a:sym typeface="Georgia"/>
                        </a:rPr>
                        <a:t>D</a:t>
                      </a:r>
                      <a:endParaRPr/>
                    </a:p>
                  </a:txBody>
                  <a:tcPr marL="82150" marR="117375" marT="23475" marB="176050">
                    <a:lnL w="952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US" sz="2000" u="none" strike="noStrike" cap="none">
                          <a:solidFill>
                            <a:schemeClr val="lt1"/>
                          </a:solidFill>
                          <a:latin typeface="Georgia"/>
                          <a:ea typeface="Georgia"/>
                          <a:cs typeface="Georgia"/>
                          <a:sym typeface="Georgia"/>
                        </a:rPr>
                        <a:t>1</a:t>
                      </a:r>
                      <a:endParaRPr/>
                    </a:p>
                  </a:txBody>
                  <a:tcPr marL="82150" marR="117375" marT="23475" marB="176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US" sz="2000" u="none" strike="noStrike" cap="none">
                          <a:solidFill>
                            <a:schemeClr val="lt1"/>
                          </a:solidFill>
                          <a:latin typeface="Georgia"/>
                          <a:ea typeface="Georgia"/>
                          <a:cs typeface="Georgia"/>
                          <a:sym typeface="Georgia"/>
                        </a:rPr>
                        <a:t>1.5</a:t>
                      </a:r>
                      <a:endParaRPr/>
                    </a:p>
                  </a:txBody>
                  <a:tcPr marL="82150" marR="117375" marT="23475" marB="176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US" sz="2000" u="none" strike="noStrike" cap="none">
                          <a:solidFill>
                            <a:schemeClr val="lt1"/>
                          </a:solidFill>
                          <a:latin typeface="Georgia"/>
                          <a:ea typeface="Georgia"/>
                          <a:cs typeface="Georgia"/>
                          <a:sym typeface="Georgia"/>
                        </a:rPr>
                        <a:t>2</a:t>
                      </a:r>
                      <a:endParaRPr/>
                    </a:p>
                  </a:txBody>
                  <a:tcPr marL="82150" marR="117375" marT="23475" marB="176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1"/>
                    </a:solidFill>
                  </a:tcPr>
                </a:tc>
                <a:extLst>
                  <a:ext uri="{0D108BD9-81ED-4DB2-BD59-A6C34878D82A}">
                    <a16:rowId xmlns:a16="http://schemas.microsoft.com/office/drawing/2014/main" val="10004"/>
                  </a:ext>
                </a:extLst>
              </a:tr>
              <a:tr h="481200">
                <a:tc>
                  <a:txBody>
                    <a:bodyPr/>
                    <a:lstStyle/>
                    <a:p>
                      <a:pPr marL="0" marR="0" lvl="0" indent="0" algn="ctr" rtl="0">
                        <a:spcBef>
                          <a:spcPts val="0"/>
                        </a:spcBef>
                        <a:spcAft>
                          <a:spcPts val="0"/>
                        </a:spcAft>
                        <a:buNone/>
                      </a:pPr>
                      <a:r>
                        <a:rPr lang="en-US" sz="2000" u="none" strike="noStrike" cap="none">
                          <a:solidFill>
                            <a:schemeClr val="lt1"/>
                          </a:solidFill>
                          <a:latin typeface="Georgia"/>
                          <a:ea typeface="Georgia"/>
                          <a:cs typeface="Georgia"/>
                          <a:sym typeface="Georgia"/>
                        </a:rPr>
                        <a:t>F</a:t>
                      </a:r>
                      <a:endParaRPr/>
                    </a:p>
                  </a:txBody>
                  <a:tcPr marL="82150" marR="117375" marT="23475" marB="176050">
                    <a:lnL w="952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u="none" strike="noStrike" cap="none">
                          <a:solidFill>
                            <a:schemeClr val="lt1"/>
                          </a:solidFill>
                          <a:latin typeface="Georgia"/>
                          <a:ea typeface="Georgia"/>
                          <a:cs typeface="Georgia"/>
                          <a:sym typeface="Georgia"/>
                        </a:rPr>
                        <a:t>0</a:t>
                      </a:r>
                      <a:endParaRPr/>
                    </a:p>
                  </a:txBody>
                  <a:tcPr marL="82150" marR="117375" marT="23475" marB="176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u="none" strike="noStrike" cap="none">
                          <a:solidFill>
                            <a:schemeClr val="lt1"/>
                          </a:solidFill>
                          <a:latin typeface="Georgia"/>
                          <a:ea typeface="Georgia"/>
                          <a:cs typeface="Georgia"/>
                          <a:sym typeface="Georgia"/>
                        </a:rPr>
                        <a:t>0</a:t>
                      </a:r>
                      <a:endParaRPr/>
                    </a:p>
                  </a:txBody>
                  <a:tcPr marL="82150" marR="117375" marT="23475" marB="176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u="none" strike="noStrike" cap="none">
                          <a:solidFill>
                            <a:schemeClr val="lt1"/>
                          </a:solidFill>
                          <a:latin typeface="Georgia"/>
                          <a:ea typeface="Georgia"/>
                          <a:cs typeface="Georgia"/>
                          <a:sym typeface="Georgia"/>
                        </a:rPr>
                        <a:t>0</a:t>
                      </a:r>
                      <a:endParaRPr/>
                    </a:p>
                  </a:txBody>
                  <a:tcPr marL="82150" marR="117375" marT="23475" marB="176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184"/>
        <p:cNvGrpSpPr/>
        <p:nvPr/>
      </p:nvGrpSpPr>
      <p:grpSpPr>
        <a:xfrm>
          <a:off x="0" y="0"/>
          <a:ext cx="0" cy="0"/>
          <a:chOff x="0" y="0"/>
          <a:chExt cx="0" cy="0"/>
        </a:xfrm>
      </p:grpSpPr>
      <p:pic>
        <p:nvPicPr>
          <p:cNvPr id="185" name="Google Shape;185;p11"/>
          <p:cNvPicPr preferRelativeResize="0"/>
          <p:nvPr/>
        </p:nvPicPr>
        <p:blipFill rotWithShape="1">
          <a:blip r:embed="rId3">
            <a:alphaModFix/>
          </a:blip>
          <a:srcRect r="2894" b="-2"/>
          <a:stretch/>
        </p:blipFill>
        <p:spPr>
          <a:xfrm>
            <a:off x="5182104" y="10"/>
            <a:ext cx="7009896" cy="6857990"/>
          </a:xfrm>
          <a:custGeom>
            <a:avLst/>
            <a:gdLst/>
            <a:ahLst/>
            <a:cxnLst/>
            <a:rect l="l" t="t" r="r" b="b"/>
            <a:pathLst>
              <a:path w="7009896" h="6858000" extrusionOk="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a:noFill/>
          <a:ln>
            <a:noFill/>
          </a:ln>
        </p:spPr>
      </p:pic>
      <p:sp>
        <p:nvSpPr>
          <p:cNvPr id="186" name="Google Shape;186;p11"/>
          <p:cNvSpPr/>
          <p:nvPr/>
        </p:nvSpPr>
        <p:spPr>
          <a:xfrm>
            <a:off x="0" y="-1"/>
            <a:ext cx="6480073" cy="6858002"/>
          </a:xfrm>
          <a:custGeom>
            <a:avLst/>
            <a:gdLst/>
            <a:ahLst/>
            <a:cxnLst/>
            <a:rect l="l" t="t" r="r" b="b"/>
            <a:pathLst>
              <a:path w="6480073" h="6858002" extrusionOk="0">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7" name="Google Shape;187;p11"/>
          <p:cNvSpPr/>
          <p:nvPr/>
        </p:nvSpPr>
        <p:spPr>
          <a:xfrm>
            <a:off x="0" y="0"/>
            <a:ext cx="6249216" cy="6858001"/>
          </a:xfrm>
          <a:custGeom>
            <a:avLst/>
            <a:gdLst/>
            <a:ahLst/>
            <a:cxnLst/>
            <a:rect l="l" t="t" r="r" b="b"/>
            <a:pathLst>
              <a:path w="6249216" h="6858001" extrusionOk="0">
                <a:moveTo>
                  <a:pt x="0" y="0"/>
                </a:moveTo>
                <a:lnTo>
                  <a:pt x="5893742" y="1"/>
                </a:lnTo>
                <a:lnTo>
                  <a:pt x="5993697" y="380651"/>
                </a:lnTo>
                <a:cubicBezTo>
                  <a:pt x="6511353" y="2559611"/>
                  <a:pt x="6222352" y="4758249"/>
                  <a:pt x="5308924" y="6647018"/>
                </a:cubicBezTo>
                <a:lnTo>
                  <a:pt x="5200672" y="6858001"/>
                </a:lnTo>
                <a:lnTo>
                  <a:pt x="1" y="6858001"/>
                </a:lnTo>
                <a:close/>
              </a:path>
            </a:pathLst>
          </a:custGeom>
          <a:solidFill>
            <a:srgbClr val="4141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8" name="Google Shape;188;p11"/>
          <p:cNvSpPr txBox="1">
            <a:spLocks noGrp="1"/>
          </p:cNvSpPr>
          <p:nvPr>
            <p:ph type="title"/>
          </p:nvPr>
        </p:nvSpPr>
        <p:spPr>
          <a:xfrm>
            <a:off x="399646" y="1279122"/>
            <a:ext cx="4782458" cy="234296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Georgia"/>
              <a:buNone/>
            </a:pPr>
            <a:r>
              <a:rPr lang="en-US">
                <a:latin typeface="Georgia"/>
                <a:ea typeface="Georgia"/>
                <a:cs typeface="Georgia"/>
                <a:sym typeface="Georgia"/>
              </a:rPr>
              <a:t>Registration Guidelines</a:t>
            </a:r>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93"/>
        <p:cNvGrpSpPr/>
        <p:nvPr/>
      </p:nvGrpSpPr>
      <p:grpSpPr>
        <a:xfrm>
          <a:off x="0" y="0"/>
          <a:ext cx="0" cy="0"/>
          <a:chOff x="0" y="0"/>
          <a:chExt cx="0" cy="0"/>
        </a:xfrm>
      </p:grpSpPr>
      <p:sp>
        <p:nvSpPr>
          <p:cNvPr id="194" name="Google Shape;194;p12"/>
          <p:cNvSpPr/>
          <p:nvPr/>
        </p:nvSpPr>
        <p:spPr>
          <a:xfrm>
            <a:off x="336884" y="311449"/>
            <a:ext cx="4332307" cy="6179552"/>
          </a:xfrm>
          <a:prstGeom prst="rect">
            <a:avLst/>
          </a:prstGeom>
          <a:solidFill>
            <a:srgbClr val="404040"/>
          </a:solidFill>
          <a:ln w="127000" cap="sq" cmpd="thinThick">
            <a:solidFill>
              <a:srgbClr val="4040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5" name="Google Shape;195;p12"/>
          <p:cNvSpPr txBox="1">
            <a:spLocks noGrp="1"/>
          </p:cNvSpPr>
          <p:nvPr>
            <p:ph type="title"/>
          </p:nvPr>
        </p:nvSpPr>
        <p:spPr>
          <a:xfrm>
            <a:off x="99444" y="680526"/>
            <a:ext cx="4807200" cy="4962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4800"/>
              <a:buFont typeface="Georgia"/>
              <a:buNone/>
            </a:pPr>
            <a:r>
              <a:rPr lang="en-US" sz="3700" dirty="0">
                <a:solidFill>
                  <a:srgbClr val="FFFFFF"/>
                </a:solidFill>
                <a:latin typeface="Georgia"/>
                <a:ea typeface="Georgia"/>
                <a:cs typeface="Georgia"/>
                <a:sym typeface="Georgia"/>
              </a:rPr>
              <a:t>2023-2024 Freshman Course Guide</a:t>
            </a:r>
            <a:endParaRPr sz="3300" dirty="0"/>
          </a:p>
        </p:txBody>
      </p:sp>
      <p:pic>
        <p:nvPicPr>
          <p:cNvPr id="3" name="Picture 2">
            <a:extLst>
              <a:ext uri="{FF2B5EF4-FFF2-40B4-BE49-F238E27FC236}">
                <a16:creationId xmlns:a16="http://schemas.microsoft.com/office/drawing/2014/main" id="{10D1DFDE-8F0C-48A7-B296-98CC494691BB}"/>
              </a:ext>
            </a:extLst>
          </p:cNvPr>
          <p:cNvPicPr>
            <a:picLocks noChangeAspect="1"/>
          </p:cNvPicPr>
          <p:nvPr/>
        </p:nvPicPr>
        <p:blipFill>
          <a:blip r:embed="rId3"/>
          <a:stretch>
            <a:fillRect/>
          </a:stretch>
        </p:blipFill>
        <p:spPr>
          <a:xfrm>
            <a:off x="4906631" y="311449"/>
            <a:ext cx="5816787" cy="62282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01"/>
        <p:cNvGrpSpPr/>
        <p:nvPr/>
      </p:nvGrpSpPr>
      <p:grpSpPr>
        <a:xfrm>
          <a:off x="0" y="0"/>
          <a:ext cx="0" cy="0"/>
          <a:chOff x="0" y="0"/>
          <a:chExt cx="0" cy="0"/>
        </a:xfrm>
      </p:grpSpPr>
      <p:sp>
        <p:nvSpPr>
          <p:cNvPr id="202" name="Google Shape;202;p13"/>
          <p:cNvSpPr/>
          <p:nvPr/>
        </p:nvSpPr>
        <p:spPr>
          <a:xfrm>
            <a:off x="336884" y="311449"/>
            <a:ext cx="4332307" cy="6179552"/>
          </a:xfrm>
          <a:prstGeom prst="rect">
            <a:avLst/>
          </a:prstGeom>
          <a:solidFill>
            <a:srgbClr val="404040"/>
          </a:solidFill>
          <a:ln w="127000" cap="sq" cmpd="thinThick">
            <a:solidFill>
              <a:srgbClr val="4040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3" name="Google Shape;203;p13"/>
          <p:cNvSpPr txBox="1">
            <a:spLocks noGrp="1"/>
          </p:cNvSpPr>
          <p:nvPr>
            <p:ph type="title"/>
          </p:nvPr>
        </p:nvSpPr>
        <p:spPr>
          <a:xfrm>
            <a:off x="742950" y="742951"/>
            <a:ext cx="3476625" cy="496252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4800"/>
              <a:buFont typeface="Georgia"/>
              <a:buNone/>
            </a:pPr>
            <a:r>
              <a:rPr lang="en-US" sz="4800">
                <a:solidFill>
                  <a:srgbClr val="FFFFFF"/>
                </a:solidFill>
                <a:latin typeface="Georgia"/>
                <a:ea typeface="Georgia"/>
                <a:cs typeface="Georgia"/>
                <a:sym typeface="Georgia"/>
              </a:rPr>
              <a:t>2022-2023 Freshman Course Guide</a:t>
            </a:r>
            <a:endParaRPr/>
          </a:p>
        </p:txBody>
      </p:sp>
      <p:pic>
        <p:nvPicPr>
          <p:cNvPr id="204" name="Google Shape;204;p13"/>
          <p:cNvPicPr preferRelativeResize="0"/>
          <p:nvPr/>
        </p:nvPicPr>
        <p:blipFill rotWithShape="1">
          <a:blip r:embed="rId3">
            <a:alphaModFix/>
          </a:blip>
          <a:srcRect/>
          <a:stretch/>
        </p:blipFill>
        <p:spPr>
          <a:xfrm>
            <a:off x="5976928" y="983951"/>
            <a:ext cx="4974767" cy="4834547"/>
          </a:xfrm>
          <a:prstGeom prst="rect">
            <a:avLst/>
          </a:prstGeom>
          <a:noFill/>
          <a:ln>
            <a:noFill/>
          </a:ln>
        </p:spPr>
      </p:pic>
      <p:sp>
        <p:nvSpPr>
          <p:cNvPr id="205" name="Google Shape;205;p13"/>
          <p:cNvSpPr/>
          <p:nvPr/>
        </p:nvSpPr>
        <p:spPr>
          <a:xfrm>
            <a:off x="5873511" y="2966233"/>
            <a:ext cx="5181600" cy="1194134"/>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09"/>
        <p:cNvGrpSpPr/>
        <p:nvPr/>
      </p:nvGrpSpPr>
      <p:grpSpPr>
        <a:xfrm>
          <a:off x="0" y="0"/>
          <a:ext cx="0" cy="0"/>
          <a:chOff x="0" y="0"/>
          <a:chExt cx="0" cy="0"/>
        </a:xfrm>
      </p:grpSpPr>
      <p:sp>
        <p:nvSpPr>
          <p:cNvPr id="210" name="Google Shape;210;p14"/>
          <p:cNvSpPr/>
          <p:nvPr/>
        </p:nvSpPr>
        <p:spPr>
          <a:xfrm>
            <a:off x="336884" y="311449"/>
            <a:ext cx="4332307" cy="6179552"/>
          </a:xfrm>
          <a:prstGeom prst="rect">
            <a:avLst/>
          </a:prstGeom>
          <a:solidFill>
            <a:srgbClr val="404040"/>
          </a:solidFill>
          <a:ln w="127000" cap="sq" cmpd="thinThick">
            <a:solidFill>
              <a:srgbClr val="4040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1" name="Google Shape;211;p14"/>
          <p:cNvSpPr/>
          <p:nvPr/>
        </p:nvSpPr>
        <p:spPr>
          <a:xfrm>
            <a:off x="648071" y="1637476"/>
            <a:ext cx="3497802"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0" i="0" u="none" strike="noStrike" cap="none">
                <a:solidFill>
                  <a:srgbClr val="FFFFFF"/>
                </a:solidFill>
                <a:latin typeface="Georgia"/>
                <a:ea typeface="Georgia"/>
                <a:cs typeface="Georgia"/>
                <a:sym typeface="Georgia"/>
              </a:rPr>
              <a:t>What is a Prerequisite?</a:t>
            </a:r>
            <a:endParaRPr sz="4400" b="0" i="0" u="none" strike="noStrike" cap="none">
              <a:solidFill>
                <a:schemeClr val="lt1"/>
              </a:solidFill>
              <a:latin typeface="Calibri"/>
              <a:ea typeface="Calibri"/>
              <a:cs typeface="Calibri"/>
              <a:sym typeface="Calibri"/>
            </a:endParaRPr>
          </a:p>
        </p:txBody>
      </p:sp>
      <p:sp>
        <p:nvSpPr>
          <p:cNvPr id="212" name="Google Shape;212;p14"/>
          <p:cNvSpPr txBox="1">
            <a:spLocks noGrp="1"/>
          </p:cNvSpPr>
          <p:nvPr>
            <p:ph type="body" idx="1"/>
          </p:nvPr>
        </p:nvSpPr>
        <p:spPr>
          <a:xfrm>
            <a:off x="5605075" y="1642639"/>
            <a:ext cx="5558859" cy="37538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000"/>
              <a:buNone/>
            </a:pPr>
            <a:r>
              <a:rPr lang="en-US" sz="2000">
                <a:latin typeface="Georgia"/>
                <a:ea typeface="Georgia"/>
                <a:cs typeface="Georgia"/>
                <a:sym typeface="Georgia"/>
              </a:rPr>
              <a:t>The term </a:t>
            </a:r>
            <a:r>
              <a:rPr lang="en-US" sz="2000" b="1" i="1">
                <a:latin typeface="Georgia"/>
                <a:ea typeface="Georgia"/>
                <a:cs typeface="Georgia"/>
                <a:sym typeface="Georgia"/>
              </a:rPr>
              <a:t>prerequisite </a:t>
            </a:r>
            <a:r>
              <a:rPr lang="en-US" sz="2000">
                <a:latin typeface="Georgia"/>
                <a:ea typeface="Georgia"/>
                <a:cs typeface="Georgia"/>
                <a:sym typeface="Georgia"/>
              </a:rPr>
              <a:t>refers to a requirement students must meet prior to enrolling in a certain course.</a:t>
            </a:r>
            <a:endParaRPr sz="2000">
              <a:latin typeface="Georgia"/>
              <a:ea typeface="Georgia"/>
              <a:cs typeface="Georgia"/>
              <a:sym typeface="Georgia"/>
            </a:endParaRPr>
          </a:p>
          <a:p>
            <a:pPr marL="228600" lvl="0" indent="-228600" algn="l" rtl="0">
              <a:lnSpc>
                <a:spcPct val="90000"/>
              </a:lnSpc>
              <a:spcBef>
                <a:spcPts val="1000"/>
              </a:spcBef>
              <a:spcAft>
                <a:spcPts val="0"/>
              </a:spcAft>
              <a:buClr>
                <a:schemeClr val="lt1"/>
              </a:buClr>
              <a:buSzPts val="2000"/>
              <a:buNone/>
            </a:pPr>
            <a:endParaRPr sz="2000">
              <a:latin typeface="Georgia"/>
              <a:ea typeface="Georgia"/>
              <a:cs typeface="Georgia"/>
              <a:sym typeface="Georgia"/>
            </a:endParaRPr>
          </a:p>
          <a:p>
            <a:pPr marL="0" lvl="0" indent="0" algn="l" rtl="0">
              <a:lnSpc>
                <a:spcPct val="90000"/>
              </a:lnSpc>
              <a:spcBef>
                <a:spcPts val="1000"/>
              </a:spcBef>
              <a:spcAft>
                <a:spcPts val="0"/>
              </a:spcAft>
              <a:buClr>
                <a:schemeClr val="lt1"/>
              </a:buClr>
              <a:buSzPts val="2000"/>
              <a:buNone/>
            </a:pPr>
            <a:r>
              <a:rPr lang="en-US" sz="2000">
                <a:latin typeface="Georgia"/>
                <a:ea typeface="Georgia"/>
                <a:cs typeface="Georgia"/>
                <a:sym typeface="Georgia"/>
              </a:rPr>
              <a:t>For example, for a student to enroll in English 1 Honors, the student must have the following:  a B or higher in 8th grade Advanced Language Arts or an A in 8th Grade Language Arts as well as a Level 3 or higher on the FSA ELA.</a:t>
            </a:r>
            <a:endParaRPr sz="2000"/>
          </a:p>
        </p:txBody>
      </p:sp>
      <p:pic>
        <p:nvPicPr>
          <p:cNvPr id="213" name="Google Shape;213;p14" descr="A picture containing text, sign, clipart&#10;&#10;Description automatically generated"/>
          <p:cNvPicPr preferRelativeResize="0"/>
          <p:nvPr/>
        </p:nvPicPr>
        <p:blipFill rotWithShape="1">
          <a:blip r:embed="rId3">
            <a:alphaModFix/>
          </a:blip>
          <a:srcRect/>
          <a:stretch/>
        </p:blipFill>
        <p:spPr>
          <a:xfrm>
            <a:off x="968517" y="3092692"/>
            <a:ext cx="3069040" cy="266661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17"/>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2ABC203E-5AAA-40AA-8F07-F7771CE749E1}"/>
              </a:ext>
            </a:extLst>
          </p:cNvPr>
          <p:cNvPicPr>
            <a:picLocks noChangeAspect="1"/>
          </p:cNvPicPr>
          <p:nvPr/>
        </p:nvPicPr>
        <p:blipFill>
          <a:blip r:embed="rId3"/>
          <a:stretch>
            <a:fillRect/>
          </a:stretch>
        </p:blipFill>
        <p:spPr>
          <a:xfrm>
            <a:off x="2619375" y="2652429"/>
            <a:ext cx="7791450" cy="1514475"/>
          </a:xfrm>
          <a:prstGeom prst="rect">
            <a:avLst/>
          </a:prstGeom>
        </p:spPr>
      </p:pic>
      <p:sp>
        <p:nvSpPr>
          <p:cNvPr id="218" name="Google Shape;218;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Georgia"/>
              <a:buNone/>
            </a:pPr>
            <a:r>
              <a:rPr lang="en-US">
                <a:latin typeface="Georgia"/>
                <a:ea typeface="Georgia"/>
                <a:cs typeface="Georgia"/>
                <a:sym typeface="Georgia"/>
              </a:rPr>
              <a:t>Registration Form</a:t>
            </a:r>
            <a:endParaRPr/>
          </a:p>
        </p:txBody>
      </p:sp>
      <p:sp>
        <p:nvSpPr>
          <p:cNvPr id="219" name="Google Shape;219;p15"/>
          <p:cNvSpPr txBox="1">
            <a:spLocks noGrp="1"/>
          </p:cNvSpPr>
          <p:nvPr>
            <p:ph type="body" idx="1"/>
          </p:nvPr>
        </p:nvSpPr>
        <p:spPr>
          <a:xfrm>
            <a:off x="838200" y="4846773"/>
            <a:ext cx="10515600" cy="1993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800"/>
              <a:buNone/>
            </a:pPr>
            <a:r>
              <a:rPr lang="en-US" b="1">
                <a:latin typeface="Georgia"/>
                <a:ea typeface="Georgia"/>
                <a:cs typeface="Georgia"/>
                <a:sym typeface="Georgia"/>
              </a:rPr>
              <a:t>Please complete the top portion of the registration form with your last name, first name, and phone number.</a:t>
            </a:r>
            <a:endParaRPr b="1">
              <a:latin typeface="Georgia"/>
              <a:ea typeface="Georgia"/>
              <a:cs typeface="Georgia"/>
              <a:sym typeface="Georgia"/>
            </a:endParaRPr>
          </a:p>
          <a:p>
            <a:pPr marL="0" lvl="0" indent="0" algn="l" rtl="0">
              <a:lnSpc>
                <a:spcPct val="90000"/>
              </a:lnSpc>
              <a:spcBef>
                <a:spcPts val="0"/>
              </a:spcBef>
              <a:spcAft>
                <a:spcPts val="0"/>
              </a:spcAft>
              <a:buClr>
                <a:schemeClr val="lt1"/>
              </a:buClr>
              <a:buSzPts val="2800"/>
              <a:buNone/>
            </a:pPr>
            <a:endParaRPr b="1">
              <a:latin typeface="Georgia"/>
              <a:ea typeface="Georgia"/>
              <a:cs typeface="Georgia"/>
              <a:sym typeface="Georgia"/>
            </a:endParaRPr>
          </a:p>
          <a:p>
            <a:pPr marL="0" lvl="0" indent="0" algn="l" rtl="0">
              <a:lnSpc>
                <a:spcPct val="90000"/>
              </a:lnSpc>
              <a:spcBef>
                <a:spcPts val="0"/>
              </a:spcBef>
              <a:spcAft>
                <a:spcPts val="0"/>
              </a:spcAft>
              <a:buClr>
                <a:schemeClr val="lt1"/>
              </a:buClr>
              <a:buSzPts val="2800"/>
              <a:buNone/>
            </a:pPr>
            <a:endParaRPr b="1">
              <a:latin typeface="Georgia"/>
              <a:ea typeface="Georgia"/>
              <a:cs typeface="Georgia"/>
              <a:sym typeface="Georgia"/>
            </a:endParaRPr>
          </a:p>
          <a:p>
            <a:pPr marL="0" lvl="0" indent="0" algn="l" rtl="0">
              <a:lnSpc>
                <a:spcPct val="90000"/>
              </a:lnSpc>
              <a:spcBef>
                <a:spcPts val="0"/>
              </a:spcBef>
              <a:spcAft>
                <a:spcPts val="0"/>
              </a:spcAft>
              <a:buClr>
                <a:schemeClr val="lt1"/>
              </a:buClr>
              <a:buSzPts val="2800"/>
              <a:buNone/>
            </a:pPr>
            <a:r>
              <a:rPr lang="en-US" sz="1983" b="1">
                <a:latin typeface="Georgia"/>
                <a:ea typeface="Georgia"/>
                <a:cs typeface="Georgia"/>
                <a:sym typeface="Georgia"/>
              </a:rPr>
              <a:t>**Please make sure to print neatly.</a:t>
            </a:r>
            <a:endParaRPr sz="1983" b="1">
              <a:latin typeface="Georgia"/>
              <a:ea typeface="Georgia"/>
              <a:cs typeface="Georgia"/>
              <a:sym typeface="Georgia"/>
            </a:endParaRPr>
          </a:p>
          <a:p>
            <a:pPr marL="228600" lvl="0" indent="-50800" algn="l" rtl="0">
              <a:lnSpc>
                <a:spcPct val="90000"/>
              </a:lnSpc>
              <a:spcBef>
                <a:spcPts val="1000"/>
              </a:spcBef>
              <a:spcAft>
                <a:spcPts val="0"/>
              </a:spcAft>
              <a:buClr>
                <a:schemeClr val="lt1"/>
              </a:buClr>
              <a:buSzPts val="2800"/>
              <a:buNone/>
            </a:pPr>
            <a:endParaRPr/>
          </a:p>
        </p:txBody>
      </p:sp>
      <p:grpSp>
        <p:nvGrpSpPr>
          <p:cNvPr id="221" name="Google Shape;221;p15"/>
          <p:cNvGrpSpPr/>
          <p:nvPr/>
        </p:nvGrpSpPr>
        <p:grpSpPr>
          <a:xfrm>
            <a:off x="6515100" y="1768490"/>
            <a:ext cx="4905375" cy="3000359"/>
            <a:chOff x="4308144" y="1593384"/>
            <a:chExt cx="4343400" cy="2423608"/>
          </a:xfrm>
        </p:grpSpPr>
        <p:cxnSp>
          <p:nvCxnSpPr>
            <p:cNvPr id="222" name="Google Shape;222;p15"/>
            <p:cNvCxnSpPr/>
            <p:nvPr/>
          </p:nvCxnSpPr>
          <p:spPr>
            <a:xfrm rot="-5400000">
              <a:off x="5181600" y="3178792"/>
              <a:ext cx="914400" cy="762000"/>
            </a:xfrm>
            <a:prstGeom prst="straightConnector1">
              <a:avLst/>
            </a:prstGeom>
            <a:noFill/>
            <a:ln w="19050" cap="flat" cmpd="sng">
              <a:solidFill>
                <a:srgbClr val="FF0000"/>
              </a:solidFill>
              <a:prstDash val="solid"/>
              <a:miter lim="800000"/>
              <a:headEnd type="none" w="sm" len="sm"/>
              <a:tailEnd type="stealth" w="med" len="med"/>
            </a:ln>
          </p:spPr>
        </p:cxnSp>
        <p:sp>
          <p:nvSpPr>
            <p:cNvPr id="223" name="Google Shape;223;p15"/>
            <p:cNvSpPr/>
            <p:nvPr/>
          </p:nvSpPr>
          <p:spPr>
            <a:xfrm>
              <a:off x="4308144" y="1593384"/>
              <a:ext cx="4343400" cy="1530816"/>
            </a:xfrm>
            <a:prstGeom prst="ellipse">
              <a:avLst/>
            </a:prstGeom>
            <a:noFill/>
            <a:ln w="952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27"/>
        <p:cNvGrpSpPr/>
        <p:nvPr/>
      </p:nvGrpSpPr>
      <p:grpSpPr>
        <a:xfrm>
          <a:off x="0" y="0"/>
          <a:ext cx="0" cy="0"/>
          <a:chOff x="0" y="0"/>
          <a:chExt cx="0" cy="0"/>
        </a:xfrm>
      </p:grpSpPr>
      <p:sp>
        <p:nvSpPr>
          <p:cNvPr id="228" name="Google Shape;228;p16"/>
          <p:cNvSpPr>
            <a:spLocks noGrp="1"/>
          </p:cNvSpPr>
          <p:nvPr>
            <p:ph type="title"/>
          </p:nvPr>
        </p:nvSpPr>
        <p:spPr>
          <a:xfrm>
            <a:off x="323851" y="326614"/>
            <a:ext cx="3990974" cy="2038634"/>
          </a:xfrm>
          <a:prstGeom prst="ellipse">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ct val="100000"/>
              <a:buFont typeface="Georgia"/>
              <a:buNone/>
            </a:pPr>
            <a:r>
              <a:rPr lang="en-US" sz="3600">
                <a:latin typeface="Bree Serif"/>
                <a:ea typeface="Bree Serif"/>
                <a:cs typeface="Bree Serif"/>
                <a:sym typeface="Bree Serif"/>
              </a:rPr>
              <a:t>Registration Form Guidelines </a:t>
            </a:r>
            <a:endParaRPr>
              <a:latin typeface="Bree Serif"/>
              <a:ea typeface="Bree Serif"/>
              <a:cs typeface="Bree Serif"/>
              <a:sym typeface="Bree Serif"/>
            </a:endParaRPr>
          </a:p>
        </p:txBody>
      </p:sp>
      <p:sp>
        <p:nvSpPr>
          <p:cNvPr id="229" name="Google Shape;229;p16"/>
          <p:cNvSpPr txBox="1">
            <a:spLocks noGrp="1"/>
          </p:cNvSpPr>
          <p:nvPr>
            <p:ph type="body" idx="1"/>
          </p:nvPr>
        </p:nvSpPr>
        <p:spPr>
          <a:xfrm>
            <a:off x="648931" y="2438400"/>
            <a:ext cx="3505494" cy="37854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000"/>
              <a:buNone/>
            </a:pPr>
            <a:r>
              <a:rPr lang="en-US" sz="2000" b="1">
                <a:latin typeface="Bree Serif"/>
                <a:ea typeface="Bree Serif"/>
                <a:cs typeface="Bree Serif"/>
                <a:sym typeface="Bree Serif"/>
              </a:rPr>
              <a:t>Select your core (required) courses, making sure that you have met the prerequisite(s) outlined in the curriculum guide. Also, make sure you have the appropriate teacher’s approval.</a:t>
            </a:r>
            <a:endParaRPr sz="2000" b="1" i="1">
              <a:latin typeface="Bree Serif"/>
              <a:ea typeface="Bree Serif"/>
              <a:cs typeface="Bree Serif"/>
              <a:sym typeface="Bree Serif"/>
            </a:endParaRPr>
          </a:p>
          <a:p>
            <a:pPr marL="228600" lvl="0" indent="-101600" algn="l" rtl="0">
              <a:lnSpc>
                <a:spcPct val="90000"/>
              </a:lnSpc>
              <a:spcBef>
                <a:spcPts val="1000"/>
              </a:spcBef>
              <a:spcAft>
                <a:spcPts val="0"/>
              </a:spcAft>
              <a:buClr>
                <a:schemeClr val="lt1"/>
              </a:buClr>
              <a:buSzPts val="2000"/>
              <a:buNone/>
            </a:pPr>
            <a:endParaRPr sz="2000"/>
          </a:p>
        </p:txBody>
      </p:sp>
      <p:sp>
        <p:nvSpPr>
          <p:cNvPr id="230" name="Google Shape;230;p16"/>
          <p:cNvSpPr/>
          <p:nvPr/>
        </p:nvSpPr>
        <p:spPr>
          <a:xfrm>
            <a:off x="4639056" y="0"/>
            <a:ext cx="7552944" cy="6858000"/>
          </a:xfrm>
          <a:prstGeom prst="rect">
            <a:avLst/>
          </a:prstGeom>
          <a:solidFill>
            <a:srgbClr val="C8CA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1" name="Google Shape;231;p16"/>
          <p:cNvSpPr/>
          <p:nvPr/>
        </p:nvSpPr>
        <p:spPr>
          <a:xfrm>
            <a:off x="5123688" y="557784"/>
            <a:ext cx="6584098" cy="5739187"/>
          </a:xfrm>
          <a:prstGeom prst="roundRect">
            <a:avLst>
              <a:gd name="adj" fmla="val 0"/>
            </a:avLst>
          </a:prstGeom>
          <a:solidFill>
            <a:srgbClr val="FFFFFF"/>
          </a:solidFill>
          <a:ln w="9525" cap="flat" cmpd="sng">
            <a:solidFill>
              <a:srgbClr val="C8CACA"/>
            </a:solidFill>
            <a:prstDash val="solid"/>
            <a:miter lim="800000"/>
            <a:headEnd type="none" w="sm" len="sm"/>
            <a:tailEnd type="none" w="sm" len="sm"/>
          </a:ln>
          <a:effectLst>
            <a:outerShdw blurRad="57150" dist="19050" dir="5400000" algn="t"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2" name="Google Shape;232;p16"/>
          <p:cNvPicPr preferRelativeResize="0"/>
          <p:nvPr/>
        </p:nvPicPr>
        <p:blipFill>
          <a:blip r:embed="rId3">
            <a:alphaModFix/>
          </a:blip>
          <a:stretch>
            <a:fillRect/>
          </a:stretch>
        </p:blipFill>
        <p:spPr>
          <a:xfrm>
            <a:off x="5123700" y="1509125"/>
            <a:ext cx="6629450" cy="2571750"/>
          </a:xfrm>
          <a:prstGeom prst="rect">
            <a:avLst/>
          </a:prstGeom>
          <a:noFill/>
          <a:ln w="9525" cap="flat" cmpd="sng">
            <a:solidFill>
              <a:srgbClr val="C8CACA"/>
            </a:solidFill>
            <a:prstDash val="solid"/>
            <a:miter lim="8000"/>
            <a:headEnd type="none" w="sm" len="sm"/>
            <a:tailEnd type="none" w="sm" len="sm"/>
          </a:ln>
          <a:effectLst>
            <a:outerShdw blurRad="57150" dist="19050" dir="5400000" algn="t" rotWithShape="0">
              <a:srgbClr val="000000">
                <a:alpha val="62750"/>
              </a:srgbClr>
            </a:outerShdw>
          </a:effectLst>
        </p:spPr>
      </p:pic>
      <p:cxnSp>
        <p:nvCxnSpPr>
          <p:cNvPr id="233" name="Google Shape;233;p16"/>
          <p:cNvCxnSpPr/>
          <p:nvPr/>
        </p:nvCxnSpPr>
        <p:spPr>
          <a:xfrm rot="10800000" flipH="1">
            <a:off x="2130550" y="3286475"/>
            <a:ext cx="5761200" cy="1364400"/>
          </a:xfrm>
          <a:prstGeom prst="straightConnector1">
            <a:avLst/>
          </a:prstGeom>
          <a:noFill/>
          <a:ln w="19050" cap="flat" cmpd="sng">
            <a:solidFill>
              <a:srgbClr val="FF0000"/>
            </a:solidFill>
            <a:prstDash val="solid"/>
            <a:miter lim="800000"/>
            <a:headEnd type="none" w="sm" len="sm"/>
            <a:tailEnd type="stealth" w="med" len="med"/>
          </a:ln>
        </p:spPr>
      </p:cxnSp>
      <p:sp>
        <p:nvSpPr>
          <p:cNvPr id="234" name="Google Shape;234;p16"/>
          <p:cNvSpPr/>
          <p:nvPr/>
        </p:nvSpPr>
        <p:spPr>
          <a:xfrm rot="-5400000">
            <a:off x="7365049" y="2443775"/>
            <a:ext cx="1027200" cy="1464900"/>
          </a:xfrm>
          <a:prstGeom prst="ellipse">
            <a:avLst/>
          </a:prstGeom>
          <a:noFill/>
          <a:ln w="952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38"/>
        <p:cNvGrpSpPr/>
        <p:nvPr/>
      </p:nvGrpSpPr>
      <p:grpSpPr>
        <a:xfrm>
          <a:off x="0" y="0"/>
          <a:ext cx="0" cy="0"/>
          <a:chOff x="0" y="0"/>
          <a:chExt cx="0" cy="0"/>
        </a:xfrm>
      </p:grpSpPr>
      <p:sp>
        <p:nvSpPr>
          <p:cNvPr id="239" name="Google Shape;239;p17"/>
          <p:cNvSpPr txBox="1">
            <a:spLocks noGrp="1"/>
          </p:cNvSpPr>
          <p:nvPr>
            <p:ph type="title"/>
          </p:nvPr>
        </p:nvSpPr>
        <p:spPr>
          <a:xfrm>
            <a:off x="648929" y="629266"/>
            <a:ext cx="3505495" cy="162232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Georgia"/>
              <a:buNone/>
            </a:pPr>
            <a:r>
              <a:rPr lang="en-US" sz="3600">
                <a:latin typeface="Georgia"/>
                <a:ea typeface="Georgia"/>
                <a:cs typeface="Georgia"/>
                <a:sym typeface="Georgia"/>
              </a:rPr>
              <a:t>Registration Form Guidelines </a:t>
            </a:r>
            <a:endParaRPr/>
          </a:p>
        </p:txBody>
      </p:sp>
      <p:sp>
        <p:nvSpPr>
          <p:cNvPr id="240" name="Google Shape;240;p17"/>
          <p:cNvSpPr txBox="1">
            <a:spLocks noGrp="1"/>
          </p:cNvSpPr>
          <p:nvPr>
            <p:ph type="body" idx="1"/>
          </p:nvPr>
        </p:nvSpPr>
        <p:spPr>
          <a:xfrm>
            <a:off x="648931" y="2438401"/>
            <a:ext cx="3505494" cy="3667124"/>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lt1"/>
              </a:buClr>
              <a:buSzPct val="82773"/>
              <a:buNone/>
            </a:pPr>
            <a:r>
              <a:rPr lang="en-US" sz="2416">
                <a:latin typeface="Bree Serif"/>
                <a:ea typeface="Bree Serif"/>
                <a:cs typeface="Bree Serif"/>
                <a:sym typeface="Bree Serif"/>
              </a:rPr>
              <a:t>Clearly indicate your elective choices by ranking them, where indicated, in priority order. </a:t>
            </a:r>
            <a:endParaRPr sz="2416">
              <a:latin typeface="Bree Serif"/>
              <a:ea typeface="Bree Serif"/>
              <a:cs typeface="Bree Serif"/>
              <a:sym typeface="Bree Serif"/>
            </a:endParaRPr>
          </a:p>
          <a:p>
            <a:pPr marL="0" lvl="0" indent="0" algn="l" rtl="0">
              <a:lnSpc>
                <a:spcPct val="90000"/>
              </a:lnSpc>
              <a:spcBef>
                <a:spcPts val="0"/>
              </a:spcBef>
              <a:spcAft>
                <a:spcPts val="0"/>
              </a:spcAft>
              <a:buClr>
                <a:schemeClr val="lt1"/>
              </a:buClr>
              <a:buSzPct val="82773"/>
              <a:buNone/>
            </a:pPr>
            <a:endParaRPr sz="2416">
              <a:latin typeface="Bree Serif"/>
              <a:ea typeface="Bree Serif"/>
              <a:cs typeface="Bree Serif"/>
              <a:sym typeface="Bree Serif"/>
            </a:endParaRPr>
          </a:p>
          <a:p>
            <a:pPr marL="0" lvl="0" indent="0" algn="l" rtl="0">
              <a:lnSpc>
                <a:spcPct val="90000"/>
              </a:lnSpc>
              <a:spcBef>
                <a:spcPts val="0"/>
              </a:spcBef>
              <a:spcAft>
                <a:spcPts val="0"/>
              </a:spcAft>
              <a:buClr>
                <a:schemeClr val="lt1"/>
              </a:buClr>
              <a:buSzPct val="82773"/>
              <a:buNone/>
            </a:pPr>
            <a:r>
              <a:rPr lang="en-US" sz="2416">
                <a:latin typeface="Bree Serif"/>
                <a:ea typeface="Bree Serif"/>
                <a:cs typeface="Bree Serif"/>
                <a:sym typeface="Bree Serif"/>
              </a:rPr>
              <a:t>Please use numbers instead of symbols to indicate your selections. </a:t>
            </a:r>
            <a:endParaRPr sz="2416">
              <a:latin typeface="Bree Serif"/>
              <a:ea typeface="Bree Serif"/>
              <a:cs typeface="Bree Serif"/>
              <a:sym typeface="Bree Serif"/>
            </a:endParaRPr>
          </a:p>
          <a:p>
            <a:pPr marL="0" lvl="0" indent="0" algn="l" rtl="0">
              <a:lnSpc>
                <a:spcPct val="90000"/>
              </a:lnSpc>
              <a:spcBef>
                <a:spcPts val="1000"/>
              </a:spcBef>
              <a:spcAft>
                <a:spcPts val="0"/>
              </a:spcAft>
              <a:buClr>
                <a:schemeClr val="lt1"/>
              </a:buClr>
              <a:buSzPct val="82773"/>
              <a:buNone/>
            </a:pPr>
            <a:r>
              <a:rPr lang="en-US" sz="2416">
                <a:latin typeface="Bree Serif"/>
                <a:ea typeface="Bree Serif"/>
                <a:cs typeface="Bree Serif"/>
                <a:sym typeface="Bree Serif"/>
              </a:rPr>
              <a:t>All courses marked with an asterisk (*) have a prerequisite and require teacher approval.</a:t>
            </a:r>
            <a:endParaRPr sz="3216">
              <a:latin typeface="Bree Serif"/>
              <a:ea typeface="Bree Serif"/>
              <a:cs typeface="Bree Serif"/>
              <a:sym typeface="Bree Serif"/>
            </a:endParaRPr>
          </a:p>
          <a:p>
            <a:pPr marL="228600" lvl="0" indent="-101600" algn="l" rtl="0">
              <a:lnSpc>
                <a:spcPct val="90000"/>
              </a:lnSpc>
              <a:spcBef>
                <a:spcPts val="1000"/>
              </a:spcBef>
              <a:spcAft>
                <a:spcPts val="0"/>
              </a:spcAft>
              <a:buClr>
                <a:schemeClr val="lt1"/>
              </a:buClr>
              <a:buSzPct val="100000"/>
              <a:buNone/>
            </a:pPr>
            <a:endParaRPr sz="2000"/>
          </a:p>
        </p:txBody>
      </p:sp>
      <p:sp>
        <p:nvSpPr>
          <p:cNvPr id="241" name="Google Shape;241;p17"/>
          <p:cNvSpPr/>
          <p:nvPr/>
        </p:nvSpPr>
        <p:spPr>
          <a:xfrm>
            <a:off x="4639056" y="0"/>
            <a:ext cx="7552944" cy="6858000"/>
          </a:xfrm>
          <a:prstGeom prst="rect">
            <a:avLst/>
          </a:prstGeom>
          <a:solidFill>
            <a:srgbClr val="C8CA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2" name="Google Shape;242;p17"/>
          <p:cNvSpPr/>
          <p:nvPr/>
        </p:nvSpPr>
        <p:spPr>
          <a:xfrm>
            <a:off x="5123688" y="557784"/>
            <a:ext cx="6584098" cy="5739187"/>
          </a:xfrm>
          <a:prstGeom prst="roundRect">
            <a:avLst>
              <a:gd name="adj" fmla="val 0"/>
            </a:avLst>
          </a:prstGeom>
          <a:solidFill>
            <a:srgbClr val="FFFFFF"/>
          </a:solidFill>
          <a:ln w="9525" cap="flat" cmpd="sng">
            <a:solidFill>
              <a:srgbClr val="C8CACA"/>
            </a:solidFill>
            <a:prstDash val="solid"/>
            <a:miter lim="800000"/>
            <a:headEnd type="none" w="sm" len="sm"/>
            <a:tailEnd type="none" w="sm" len="sm"/>
          </a:ln>
          <a:effectLst>
            <a:outerShdw blurRad="57150" dist="19050" dir="5400000" algn="t"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43" name="Google Shape;243;p17"/>
          <p:cNvPicPr preferRelativeResize="0"/>
          <p:nvPr/>
        </p:nvPicPr>
        <p:blipFill>
          <a:blip r:embed="rId3">
            <a:alphaModFix/>
          </a:blip>
          <a:stretch>
            <a:fillRect/>
          </a:stretch>
        </p:blipFill>
        <p:spPr>
          <a:xfrm>
            <a:off x="5123700" y="557775"/>
            <a:ext cx="6991350" cy="5739200"/>
          </a:xfrm>
          <a:prstGeom prst="rect">
            <a:avLst/>
          </a:prstGeom>
          <a:noFill/>
          <a:ln>
            <a:noFill/>
          </a:ln>
        </p:spPr>
      </p:pic>
      <p:sp>
        <p:nvSpPr>
          <p:cNvPr id="244" name="Google Shape;244;p17"/>
          <p:cNvSpPr/>
          <p:nvPr/>
        </p:nvSpPr>
        <p:spPr>
          <a:xfrm>
            <a:off x="5192575" y="1163975"/>
            <a:ext cx="805200" cy="4593000"/>
          </a:xfrm>
          <a:prstGeom prst="ellipse">
            <a:avLst/>
          </a:prstGeom>
          <a:noFill/>
          <a:ln w="952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48"/>
        <p:cNvGrpSpPr/>
        <p:nvPr/>
      </p:nvGrpSpPr>
      <p:grpSpPr>
        <a:xfrm>
          <a:off x="0" y="0"/>
          <a:ext cx="0" cy="0"/>
          <a:chOff x="0" y="0"/>
          <a:chExt cx="0" cy="0"/>
        </a:xfrm>
      </p:grpSpPr>
      <p:sp>
        <p:nvSpPr>
          <p:cNvPr id="249" name="Google Shape;249;p18"/>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0" name="Google Shape;250;p18"/>
          <p:cNvSpPr/>
          <p:nvPr/>
        </p:nvSpPr>
        <p:spPr>
          <a:xfrm>
            <a:off x="0" y="0"/>
            <a:ext cx="12188952"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1" name="Google Shape;251;p18"/>
          <p:cNvSpPr/>
          <p:nvPr/>
        </p:nvSpPr>
        <p:spPr>
          <a:xfrm rot="5400000" flipH="1">
            <a:off x="-1410084" y="1410082"/>
            <a:ext cx="6858000" cy="4037836"/>
          </a:xfrm>
          <a:prstGeom prst="rect">
            <a:avLst/>
          </a:prstGeom>
          <a:gradFill>
            <a:gsLst>
              <a:gs pos="0">
                <a:srgbClr val="000000"/>
              </a:gs>
              <a:gs pos="8000">
                <a:srgbClr val="000000"/>
              </a:gs>
              <a:gs pos="100000">
                <a:srgbClr val="476158"/>
              </a:gs>
            </a:gsLst>
            <a:lin ang="3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2" name="Google Shape;252;p18"/>
          <p:cNvSpPr/>
          <p:nvPr/>
        </p:nvSpPr>
        <p:spPr>
          <a:xfrm rot="5400000" flipH="1">
            <a:off x="-1410085" y="1420219"/>
            <a:ext cx="6857999" cy="4037839"/>
          </a:xfrm>
          <a:prstGeom prst="rect">
            <a:avLst/>
          </a:prstGeom>
          <a:gradFill>
            <a:gsLst>
              <a:gs pos="0">
                <a:srgbClr val="000000">
                  <a:alpha val="0"/>
                </a:srgbClr>
              </a:gs>
              <a:gs pos="99000">
                <a:srgbClr val="5F8276">
                  <a:alpha val="45882"/>
                </a:srgbClr>
              </a:gs>
              <a:gs pos="100000">
                <a:srgbClr val="5F8276">
                  <a:alpha val="45882"/>
                </a:srgbClr>
              </a:gs>
            </a:gsLst>
            <a:lin ang="1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3" name="Google Shape;253;p18"/>
          <p:cNvSpPr/>
          <p:nvPr/>
        </p:nvSpPr>
        <p:spPr>
          <a:xfrm rot="5400000" flipH="1">
            <a:off x="767923" y="3588085"/>
            <a:ext cx="2501979" cy="4037841"/>
          </a:xfrm>
          <a:prstGeom prst="rect">
            <a:avLst/>
          </a:prstGeom>
          <a:gradFill>
            <a:gsLst>
              <a:gs pos="0">
                <a:srgbClr val="5F8276">
                  <a:alpha val="28627"/>
                </a:srgbClr>
              </a:gs>
              <a:gs pos="2000">
                <a:srgbClr val="5F8276">
                  <a:alpha val="28627"/>
                </a:srgbClr>
              </a:gs>
              <a:gs pos="100000">
                <a:srgbClr val="000000">
                  <a:alpha val="29803"/>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4" name="Google Shape;254;p18"/>
          <p:cNvSpPr/>
          <p:nvPr/>
        </p:nvSpPr>
        <p:spPr>
          <a:xfrm rot="-964587">
            <a:off x="-501737" y="969718"/>
            <a:ext cx="3900357" cy="4178958"/>
          </a:xfrm>
          <a:custGeom>
            <a:avLst/>
            <a:gdLst/>
            <a:ahLst/>
            <a:cxnLst/>
            <a:rect l="l" t="t" r="r" b="b"/>
            <a:pathLst>
              <a:path w="3900357" h="4178958" extrusionOk="0">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5F8276">
                  <a:alpha val="42745"/>
                </a:srgbClr>
              </a:gs>
            </a:gsLst>
            <a:lin ang="1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5" name="Google Shape;255;p18"/>
          <p:cNvSpPr/>
          <p:nvPr/>
        </p:nvSpPr>
        <p:spPr>
          <a:xfrm rot="5400000" flipH="1">
            <a:off x="-1410093" y="1399943"/>
            <a:ext cx="6858003" cy="4037835"/>
          </a:xfrm>
          <a:prstGeom prst="rect">
            <a:avLst/>
          </a:prstGeom>
          <a:gradFill>
            <a:gsLst>
              <a:gs pos="0">
                <a:srgbClr val="000000">
                  <a:alpha val="0"/>
                </a:srgbClr>
              </a:gs>
              <a:gs pos="99000">
                <a:srgbClr val="9AB7AC">
                  <a:alpha val="10980"/>
                </a:srgbClr>
              </a:gs>
              <a:gs pos="100000">
                <a:srgbClr val="9AB7AC">
                  <a:alpha val="10980"/>
                </a:srgbClr>
              </a:gs>
            </a:gsLst>
            <a:lin ang="7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6" name="Google Shape;256;p18"/>
          <p:cNvSpPr txBox="1">
            <a:spLocks noGrp="1"/>
          </p:cNvSpPr>
          <p:nvPr>
            <p:ph type="title"/>
          </p:nvPr>
        </p:nvSpPr>
        <p:spPr>
          <a:xfrm>
            <a:off x="466722" y="586855"/>
            <a:ext cx="3201366" cy="338749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FFFF"/>
              </a:buClr>
              <a:buSzPts val="4000"/>
              <a:buFont typeface="Georgia"/>
              <a:buNone/>
            </a:pPr>
            <a:r>
              <a:rPr lang="en-US" sz="4000">
                <a:solidFill>
                  <a:srgbClr val="FFFFFF"/>
                </a:solidFill>
                <a:latin typeface="Georgia"/>
                <a:ea typeface="Georgia"/>
                <a:cs typeface="Georgia"/>
                <a:sym typeface="Georgia"/>
              </a:rPr>
              <a:t>Schedule Changes</a:t>
            </a:r>
            <a:endParaRPr sz="4000">
              <a:solidFill>
                <a:srgbClr val="FFFFFF"/>
              </a:solidFill>
            </a:endParaRPr>
          </a:p>
        </p:txBody>
      </p:sp>
      <p:sp>
        <p:nvSpPr>
          <p:cNvPr id="257" name="Google Shape;257;p18"/>
          <p:cNvSpPr txBox="1">
            <a:spLocks noGrp="1"/>
          </p:cNvSpPr>
          <p:nvPr>
            <p:ph type="body" idx="1"/>
          </p:nvPr>
        </p:nvSpPr>
        <p:spPr>
          <a:xfrm>
            <a:off x="4504549" y="649480"/>
            <a:ext cx="7142954" cy="554604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000"/>
              <a:buNone/>
            </a:pPr>
            <a:r>
              <a:rPr lang="en-US" sz="2000">
                <a:latin typeface="Georgia"/>
                <a:ea typeface="Georgia"/>
                <a:cs typeface="Georgia"/>
                <a:sym typeface="Georgia"/>
              </a:rPr>
              <a:t>Requests for schedule changes will ONLY be considered during the first two weeks of school for the following reasons:</a:t>
            </a:r>
            <a:endParaRPr/>
          </a:p>
          <a:p>
            <a:pPr marL="0" lvl="0" indent="0" algn="l" rtl="0">
              <a:lnSpc>
                <a:spcPct val="90000"/>
              </a:lnSpc>
              <a:spcBef>
                <a:spcPts val="1000"/>
              </a:spcBef>
              <a:spcAft>
                <a:spcPts val="0"/>
              </a:spcAft>
              <a:buClr>
                <a:schemeClr val="lt1"/>
              </a:buClr>
              <a:buSzPts val="2000"/>
              <a:buNone/>
            </a:pPr>
            <a:endParaRPr sz="2000">
              <a:latin typeface="Georgia"/>
              <a:ea typeface="Georgia"/>
              <a:cs typeface="Georgia"/>
              <a:sym typeface="Georgia"/>
            </a:endParaRPr>
          </a:p>
          <a:p>
            <a:pPr marL="463550" lvl="0" indent="-463550" algn="l" rtl="0">
              <a:lnSpc>
                <a:spcPct val="90000"/>
              </a:lnSpc>
              <a:spcBef>
                <a:spcPts val="1000"/>
              </a:spcBef>
              <a:spcAft>
                <a:spcPts val="0"/>
              </a:spcAft>
              <a:buClr>
                <a:schemeClr val="lt1"/>
              </a:buClr>
              <a:buSzPts val="2000"/>
              <a:buNone/>
            </a:pPr>
            <a:r>
              <a:rPr lang="en-US" sz="2000">
                <a:latin typeface="Georgia"/>
                <a:ea typeface="Georgia"/>
                <a:cs typeface="Georgia"/>
                <a:sym typeface="Georgia"/>
              </a:rPr>
              <a:t>1. The student has already earned credit for the course.</a:t>
            </a:r>
            <a:endParaRPr/>
          </a:p>
          <a:p>
            <a:pPr marL="463550" lvl="0" indent="-463550" algn="l" rtl="0">
              <a:lnSpc>
                <a:spcPct val="90000"/>
              </a:lnSpc>
              <a:spcBef>
                <a:spcPts val="1000"/>
              </a:spcBef>
              <a:spcAft>
                <a:spcPts val="0"/>
              </a:spcAft>
              <a:buClr>
                <a:schemeClr val="lt1"/>
              </a:buClr>
              <a:buSzPts val="2000"/>
              <a:buNone/>
            </a:pPr>
            <a:r>
              <a:rPr lang="en-US" sz="2000">
                <a:latin typeface="Georgia"/>
                <a:ea typeface="Georgia"/>
                <a:cs typeface="Georgia"/>
                <a:sym typeface="Georgia"/>
              </a:rPr>
              <a:t>2. The student failed to meet the prerequisite for the course.</a:t>
            </a:r>
            <a:endParaRPr/>
          </a:p>
          <a:p>
            <a:pPr marL="463550" lvl="0" indent="-463550" algn="l" rtl="0">
              <a:lnSpc>
                <a:spcPct val="90000"/>
              </a:lnSpc>
              <a:spcBef>
                <a:spcPts val="1000"/>
              </a:spcBef>
              <a:spcAft>
                <a:spcPts val="0"/>
              </a:spcAft>
              <a:buClr>
                <a:schemeClr val="lt1"/>
              </a:buClr>
              <a:buSzPts val="2000"/>
              <a:buNone/>
            </a:pPr>
            <a:r>
              <a:rPr lang="en-US" sz="2000">
                <a:latin typeface="Georgia"/>
                <a:ea typeface="Georgia"/>
                <a:cs typeface="Georgia"/>
                <a:sym typeface="Georgia"/>
              </a:rPr>
              <a:t>3. The student is scheduled for too many or not enough courses.</a:t>
            </a:r>
            <a:endParaRPr/>
          </a:p>
          <a:p>
            <a:pPr marL="463550" lvl="0" indent="-463550" algn="l" rtl="0">
              <a:lnSpc>
                <a:spcPct val="90000"/>
              </a:lnSpc>
              <a:spcBef>
                <a:spcPts val="1000"/>
              </a:spcBef>
              <a:spcAft>
                <a:spcPts val="0"/>
              </a:spcAft>
              <a:buClr>
                <a:schemeClr val="lt1"/>
              </a:buClr>
              <a:buSzPts val="2000"/>
              <a:buNone/>
            </a:pPr>
            <a:r>
              <a:rPr lang="en-US" sz="2000">
                <a:latin typeface="Georgia"/>
                <a:ea typeface="Georgia"/>
                <a:cs typeface="Georgia"/>
                <a:sym typeface="Georgia"/>
              </a:rPr>
              <a:t>4. Clerical error(s)</a:t>
            </a:r>
            <a:endParaRPr/>
          </a:p>
          <a:p>
            <a:pPr marL="457200" lvl="0" indent="-457200" algn="l" rtl="0">
              <a:lnSpc>
                <a:spcPct val="90000"/>
              </a:lnSpc>
              <a:spcBef>
                <a:spcPts val="1000"/>
              </a:spcBef>
              <a:spcAft>
                <a:spcPts val="0"/>
              </a:spcAft>
              <a:buClr>
                <a:schemeClr val="lt1"/>
              </a:buClr>
              <a:buSzPts val="2000"/>
              <a:buNone/>
            </a:pPr>
            <a:r>
              <a:rPr lang="en-US" sz="2000">
                <a:latin typeface="Georgia"/>
                <a:ea typeface="Georgia"/>
                <a:cs typeface="Georgia"/>
                <a:sym typeface="Georgia"/>
              </a:rPr>
              <a:t>5. District policy regarding course progression.</a:t>
            </a:r>
            <a:endParaRPr sz="2000">
              <a:latin typeface="Georgia"/>
              <a:ea typeface="Georgia"/>
              <a:cs typeface="Georgia"/>
              <a:sym typeface="Georgia"/>
            </a:endParaRPr>
          </a:p>
          <a:p>
            <a:pPr marL="457200" lvl="0" indent="-457200" algn="l" rtl="0">
              <a:lnSpc>
                <a:spcPct val="90000"/>
              </a:lnSpc>
              <a:spcBef>
                <a:spcPts val="1000"/>
              </a:spcBef>
              <a:spcAft>
                <a:spcPts val="0"/>
              </a:spcAft>
              <a:buClr>
                <a:schemeClr val="lt1"/>
              </a:buClr>
              <a:buSzPts val="2000"/>
              <a:buNone/>
            </a:pPr>
            <a:endParaRPr sz="2000">
              <a:latin typeface="Georgia"/>
              <a:ea typeface="Georgia"/>
              <a:cs typeface="Georgia"/>
              <a:sym typeface="Georgia"/>
            </a:endParaRPr>
          </a:p>
          <a:p>
            <a:pPr marL="457200" lvl="0" indent="-457200" algn="l" rtl="0">
              <a:lnSpc>
                <a:spcPct val="90000"/>
              </a:lnSpc>
              <a:spcBef>
                <a:spcPts val="0"/>
              </a:spcBef>
              <a:spcAft>
                <a:spcPts val="0"/>
              </a:spcAft>
              <a:buClr>
                <a:schemeClr val="lt1"/>
              </a:buClr>
              <a:buSzPts val="2000"/>
              <a:buNone/>
            </a:pPr>
            <a:r>
              <a:rPr lang="en-US" sz="2000">
                <a:latin typeface="Georgia"/>
                <a:ea typeface="Georgia"/>
                <a:cs typeface="Georgia"/>
                <a:sym typeface="Georgia"/>
              </a:rPr>
              <a:t>**Please do not contact your student’s counselor to request a schedule change if  the request does not meet one of the above criteria.</a:t>
            </a:r>
            <a:endParaRPr sz="2000">
              <a:latin typeface="Georgia"/>
              <a:ea typeface="Georgia"/>
              <a:cs typeface="Georgia"/>
              <a:sym typeface="Georgia"/>
            </a:endParaRPr>
          </a:p>
          <a:p>
            <a:pPr marL="228600" lvl="0" indent="-101600" algn="l" rtl="0">
              <a:lnSpc>
                <a:spcPct val="90000"/>
              </a:lnSpc>
              <a:spcBef>
                <a:spcPts val="1000"/>
              </a:spcBef>
              <a:spcAft>
                <a:spcPts val="0"/>
              </a:spcAft>
              <a:buClr>
                <a:schemeClr val="lt1"/>
              </a:buClr>
              <a:buSzPts val="2000"/>
              <a:buNone/>
            </a:pPr>
            <a:endParaRPr sz="200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261"/>
        <p:cNvGrpSpPr/>
        <p:nvPr/>
      </p:nvGrpSpPr>
      <p:grpSpPr>
        <a:xfrm>
          <a:off x="0" y="0"/>
          <a:ext cx="0" cy="0"/>
          <a:chOff x="0" y="0"/>
          <a:chExt cx="0" cy="0"/>
        </a:xfrm>
      </p:grpSpPr>
      <p:sp>
        <p:nvSpPr>
          <p:cNvPr id="262" name="Google Shape;262;p19"/>
          <p:cNvSpPr/>
          <p:nvPr/>
        </p:nvSpPr>
        <p:spPr>
          <a:xfrm>
            <a:off x="0" y="0"/>
            <a:ext cx="12188952" cy="6858000"/>
          </a:xfrm>
          <a:prstGeom prst="rect">
            <a:avLst/>
          </a:prstGeom>
          <a:solidFill>
            <a:srgbClr val="4141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3" name="Google Shape;263;p19"/>
          <p:cNvSpPr txBox="1">
            <a:spLocks noGrp="1"/>
          </p:cNvSpPr>
          <p:nvPr>
            <p:ph type="title"/>
          </p:nvPr>
        </p:nvSpPr>
        <p:spPr>
          <a:xfrm>
            <a:off x="1125328" y="375686"/>
            <a:ext cx="10243129" cy="82873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Georgia"/>
              <a:buNone/>
            </a:pPr>
            <a:r>
              <a:rPr lang="en-US" sz="4000">
                <a:latin typeface="Georgia"/>
                <a:ea typeface="Georgia"/>
                <a:cs typeface="Georgia"/>
                <a:sym typeface="Georgia"/>
              </a:rPr>
              <a:t>Frequently Asked Questions</a:t>
            </a:r>
            <a:endParaRPr/>
          </a:p>
        </p:txBody>
      </p:sp>
      <p:pic>
        <p:nvPicPr>
          <p:cNvPr id="264" name="Google Shape;264;p19"/>
          <p:cNvPicPr preferRelativeResize="0"/>
          <p:nvPr/>
        </p:nvPicPr>
        <p:blipFill rotWithShape="1">
          <a:blip r:embed="rId3">
            <a:alphaModFix/>
          </a:blip>
          <a:srcRect l="15890" r="12172"/>
          <a:stretch/>
        </p:blipFill>
        <p:spPr>
          <a:xfrm>
            <a:off x="1322723" y="1580104"/>
            <a:ext cx="3640183" cy="4073477"/>
          </a:xfrm>
          <a:prstGeom prst="rect">
            <a:avLst/>
          </a:prstGeom>
          <a:noFill/>
          <a:ln>
            <a:noFill/>
          </a:ln>
        </p:spPr>
      </p:pic>
      <p:sp>
        <p:nvSpPr>
          <p:cNvPr id="265" name="Google Shape;265;p19"/>
          <p:cNvSpPr/>
          <p:nvPr/>
        </p:nvSpPr>
        <p:spPr>
          <a:xfrm>
            <a:off x="6108192" y="1417320"/>
            <a:ext cx="9144" cy="40233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66" name="Google Shape;266;p19"/>
          <p:cNvGrpSpPr/>
          <p:nvPr/>
        </p:nvGrpSpPr>
        <p:grpSpPr>
          <a:xfrm>
            <a:off x="6480772" y="1823910"/>
            <a:ext cx="4887685" cy="3210178"/>
            <a:chOff x="0" y="0"/>
            <a:chExt cx="4887685" cy="3210178"/>
          </a:xfrm>
        </p:grpSpPr>
        <p:cxnSp>
          <p:nvCxnSpPr>
            <p:cNvPr id="267" name="Google Shape;267;p19"/>
            <p:cNvCxnSpPr/>
            <p:nvPr/>
          </p:nvCxnSpPr>
          <p:spPr>
            <a:xfrm>
              <a:off x="0" y="0"/>
              <a:ext cx="4887685" cy="0"/>
            </a:xfrm>
            <a:prstGeom prst="straightConnector1">
              <a:avLst/>
            </a:prstGeom>
            <a:gradFill>
              <a:gsLst>
                <a:gs pos="0">
                  <a:srgbClr val="475F4F"/>
                </a:gs>
                <a:gs pos="50000">
                  <a:srgbClr val="004727"/>
                </a:gs>
                <a:gs pos="100000">
                  <a:srgbClr val="004121"/>
                </a:gs>
              </a:gsLst>
              <a:lin ang="5400000" scaled="0"/>
            </a:gradFill>
            <a:ln w="9525" cap="flat" cmpd="sng">
              <a:solidFill>
                <a:srgbClr val="054427"/>
              </a:solidFill>
              <a:prstDash val="solid"/>
              <a:miter lim="800000"/>
              <a:headEnd type="none" w="sm" len="sm"/>
              <a:tailEnd type="none" w="sm" len="sm"/>
            </a:ln>
          </p:spPr>
        </p:cxnSp>
        <p:sp>
          <p:nvSpPr>
            <p:cNvPr id="268" name="Google Shape;268;p19"/>
            <p:cNvSpPr/>
            <p:nvPr/>
          </p:nvSpPr>
          <p:spPr>
            <a:xfrm>
              <a:off x="0" y="0"/>
              <a:ext cx="4887685" cy="160508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9"/>
            <p:cNvSpPr txBox="1"/>
            <p:nvPr/>
          </p:nvSpPr>
          <p:spPr>
            <a:xfrm>
              <a:off x="0" y="0"/>
              <a:ext cx="4887685" cy="1605089"/>
            </a:xfrm>
            <a:prstGeom prst="rect">
              <a:avLst/>
            </a:pr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Q: What if I don’t agree with the teacher’s recommendation for one of my student’s core courses?</a:t>
              </a:r>
              <a:endParaRPr/>
            </a:p>
          </p:txBody>
        </p:sp>
        <p:cxnSp>
          <p:nvCxnSpPr>
            <p:cNvPr id="270" name="Google Shape;270;p19"/>
            <p:cNvCxnSpPr/>
            <p:nvPr/>
          </p:nvCxnSpPr>
          <p:spPr>
            <a:xfrm>
              <a:off x="0" y="1605089"/>
              <a:ext cx="4887685" cy="0"/>
            </a:xfrm>
            <a:prstGeom prst="straightConnector1">
              <a:avLst/>
            </a:prstGeom>
            <a:gradFill>
              <a:gsLst>
                <a:gs pos="0">
                  <a:srgbClr val="C6C3C3"/>
                </a:gs>
                <a:gs pos="50000">
                  <a:srgbClr val="BFBBBB"/>
                </a:gs>
                <a:gs pos="100000">
                  <a:srgbClr val="A8A5A5"/>
                </a:gs>
              </a:gsLst>
              <a:lin ang="5400000" scaled="0"/>
            </a:gradFill>
            <a:ln w="9525" cap="flat" cmpd="sng">
              <a:solidFill>
                <a:srgbClr val="BFBCBC"/>
              </a:solidFill>
              <a:prstDash val="solid"/>
              <a:miter lim="800000"/>
              <a:headEnd type="none" w="sm" len="sm"/>
              <a:tailEnd type="none" w="sm" len="sm"/>
            </a:ln>
          </p:spPr>
        </p:cxnSp>
        <p:sp>
          <p:nvSpPr>
            <p:cNvPr id="271" name="Google Shape;271;p19"/>
            <p:cNvSpPr/>
            <p:nvPr/>
          </p:nvSpPr>
          <p:spPr>
            <a:xfrm>
              <a:off x="0" y="1605089"/>
              <a:ext cx="4887685" cy="160508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9"/>
            <p:cNvSpPr txBox="1"/>
            <p:nvPr/>
          </p:nvSpPr>
          <p:spPr>
            <a:xfrm>
              <a:off x="0" y="1605089"/>
              <a:ext cx="4887685" cy="1605089"/>
            </a:xfrm>
            <a:prstGeom prst="rect">
              <a:avLst/>
            </a:pr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A: A Level Change request can be initiated within the first few weeks of school, if appropriate.</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7"/>
        <p:cNvGrpSpPr/>
        <p:nvPr/>
      </p:nvGrpSpPr>
      <p:grpSpPr>
        <a:xfrm>
          <a:off x="0" y="0"/>
          <a:ext cx="0" cy="0"/>
          <a:chOff x="0" y="0"/>
          <a:chExt cx="0" cy="0"/>
        </a:xfrm>
      </p:grpSpPr>
      <p:sp>
        <p:nvSpPr>
          <p:cNvPr id="98" name="Google Shape;98;p2"/>
          <p:cNvSpPr/>
          <p:nvPr/>
        </p:nvSpPr>
        <p:spPr>
          <a:xfrm>
            <a:off x="0" y="0"/>
            <a:ext cx="12188952"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9" name="Google Shape;99;p2"/>
          <p:cNvSpPr txBox="1">
            <a:spLocks noGrp="1"/>
          </p:cNvSpPr>
          <p:nvPr>
            <p:ph type="title"/>
          </p:nvPr>
        </p:nvSpPr>
        <p:spPr>
          <a:xfrm>
            <a:off x="841248" y="548640"/>
            <a:ext cx="3600860" cy="543153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600"/>
              <a:buFont typeface="Georgia"/>
              <a:buNone/>
            </a:pPr>
            <a:r>
              <a:rPr lang="en-US" sz="4600">
                <a:latin typeface="Georgia"/>
                <a:ea typeface="Georgia"/>
                <a:cs typeface="Georgia"/>
                <a:sym typeface="Georgia"/>
              </a:rPr>
              <a:t>School Information</a:t>
            </a:r>
            <a:endParaRPr/>
          </a:p>
        </p:txBody>
      </p:sp>
      <p:sp>
        <p:nvSpPr>
          <p:cNvPr id="100" name="Google Shape;100;p2"/>
          <p:cNvSpPr/>
          <p:nvPr/>
        </p:nvSpPr>
        <p:spPr>
          <a:xfrm rot="5400000">
            <a:off x="2543983" y="3258715"/>
            <a:ext cx="4480560" cy="18288"/>
          </a:xfrm>
          <a:custGeom>
            <a:avLst/>
            <a:gdLst/>
            <a:ahLst/>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1" name="Google Shape;101;p2"/>
          <p:cNvSpPr txBox="1">
            <a:spLocks noGrp="1"/>
          </p:cNvSpPr>
          <p:nvPr>
            <p:ph type="body" idx="1"/>
          </p:nvPr>
        </p:nvSpPr>
        <p:spPr>
          <a:xfrm>
            <a:off x="5126418" y="552091"/>
            <a:ext cx="6224335" cy="5431536"/>
          </a:xfrm>
          <a:prstGeom prst="rect">
            <a:avLst/>
          </a:prstGeom>
          <a:noFill/>
          <a:ln>
            <a:noFill/>
          </a:ln>
        </p:spPr>
        <p:txBody>
          <a:bodyPr spcFirstLastPara="1" wrap="square" lIns="91425" tIns="45700" rIns="91425" bIns="45700" anchor="ctr" anchorCtr="0">
            <a:normAutofit/>
          </a:bodyPr>
          <a:lstStyle/>
          <a:p>
            <a:pPr marL="0" lvl="0" indent="0" algn="l" rtl="0">
              <a:lnSpc>
                <a:spcPct val="150000"/>
              </a:lnSpc>
              <a:spcBef>
                <a:spcPts val="0"/>
              </a:spcBef>
              <a:spcAft>
                <a:spcPts val="0"/>
              </a:spcAft>
              <a:buClr>
                <a:schemeClr val="lt1"/>
              </a:buClr>
              <a:buSzPts val="2200"/>
              <a:buNone/>
            </a:pPr>
            <a:r>
              <a:rPr lang="en-US" sz="2200" dirty="0">
                <a:latin typeface="Georgia"/>
                <a:ea typeface="Georgia"/>
                <a:cs typeface="Georgia"/>
                <a:sym typeface="Georgia"/>
              </a:rPr>
              <a:t>Mascot: Mustangs</a:t>
            </a:r>
            <a:endParaRPr dirty="0"/>
          </a:p>
          <a:p>
            <a:pPr marL="0" lvl="0" indent="0" algn="l" rtl="0">
              <a:lnSpc>
                <a:spcPct val="150000"/>
              </a:lnSpc>
              <a:spcBef>
                <a:spcPts val="1000"/>
              </a:spcBef>
              <a:spcAft>
                <a:spcPts val="0"/>
              </a:spcAft>
              <a:buClr>
                <a:schemeClr val="lt1"/>
              </a:buClr>
              <a:buSzPts val="2200"/>
              <a:buNone/>
            </a:pPr>
            <a:r>
              <a:rPr lang="en-US" sz="2200" dirty="0">
                <a:latin typeface="Georgia"/>
                <a:ea typeface="Georgia"/>
                <a:cs typeface="Georgia"/>
                <a:sym typeface="Georgia"/>
              </a:rPr>
              <a:t>Colors: Green, Silver &amp; Black</a:t>
            </a:r>
            <a:endParaRPr dirty="0"/>
          </a:p>
          <a:p>
            <a:pPr marL="0" lvl="0" indent="0" algn="l" rtl="0">
              <a:lnSpc>
                <a:spcPct val="150000"/>
              </a:lnSpc>
              <a:spcBef>
                <a:spcPts val="1000"/>
              </a:spcBef>
              <a:spcAft>
                <a:spcPts val="0"/>
              </a:spcAft>
              <a:buClr>
                <a:schemeClr val="lt1"/>
              </a:buClr>
              <a:buSzPts val="2200"/>
              <a:buNone/>
            </a:pPr>
            <a:r>
              <a:rPr lang="en-US" sz="2200" dirty="0">
                <a:latin typeface="Georgia"/>
                <a:ea typeface="Georgia"/>
                <a:cs typeface="Georgia"/>
                <a:sym typeface="Georgia"/>
              </a:rPr>
              <a:t>Incoming Freshmen: 600</a:t>
            </a:r>
            <a:endParaRPr dirty="0"/>
          </a:p>
          <a:p>
            <a:pPr marL="0" lvl="0" indent="0" algn="l" rtl="0">
              <a:lnSpc>
                <a:spcPct val="150000"/>
              </a:lnSpc>
              <a:spcBef>
                <a:spcPts val="1000"/>
              </a:spcBef>
              <a:spcAft>
                <a:spcPts val="0"/>
              </a:spcAft>
              <a:buClr>
                <a:schemeClr val="lt1"/>
              </a:buClr>
              <a:buSzPts val="2200"/>
              <a:buNone/>
            </a:pPr>
            <a:r>
              <a:rPr lang="en-US" sz="2200" dirty="0">
                <a:latin typeface="Georgia"/>
                <a:ea typeface="Georgia"/>
                <a:cs typeface="Georgia"/>
                <a:sym typeface="Georgia"/>
              </a:rPr>
              <a:t>Enrollment: 2400</a:t>
            </a:r>
            <a:endParaRPr sz="2200" dirty="0">
              <a:latin typeface="Georgia"/>
              <a:ea typeface="Georgia"/>
              <a:cs typeface="Georgia"/>
              <a:sym typeface="Georgia"/>
            </a:endParaRPr>
          </a:p>
          <a:p>
            <a:pPr marL="0" lvl="0" indent="0" algn="l" rtl="0">
              <a:lnSpc>
                <a:spcPct val="150000"/>
              </a:lnSpc>
              <a:spcBef>
                <a:spcPts val="1000"/>
              </a:spcBef>
              <a:spcAft>
                <a:spcPts val="0"/>
              </a:spcAft>
              <a:buClr>
                <a:schemeClr val="lt1"/>
              </a:buClr>
              <a:buSzPts val="2200"/>
              <a:buNone/>
            </a:pPr>
            <a:r>
              <a:rPr lang="en-US" sz="2200" dirty="0">
                <a:latin typeface="Georgia"/>
                <a:ea typeface="Georgia"/>
                <a:cs typeface="Georgia"/>
                <a:sym typeface="Georgia"/>
              </a:rPr>
              <a:t>First Day of School: August 10, 2023</a:t>
            </a:r>
            <a:endParaRPr sz="2200" dirty="0">
              <a:latin typeface="Georgia"/>
              <a:ea typeface="Georgia"/>
              <a:cs typeface="Georgia"/>
              <a:sym typeface="Georgia"/>
            </a:endParaRPr>
          </a:p>
          <a:p>
            <a:pPr marL="0" lvl="0" indent="0" algn="l" rtl="0">
              <a:lnSpc>
                <a:spcPct val="150000"/>
              </a:lnSpc>
              <a:spcBef>
                <a:spcPts val="1000"/>
              </a:spcBef>
              <a:spcAft>
                <a:spcPts val="0"/>
              </a:spcAft>
              <a:buClr>
                <a:schemeClr val="lt1"/>
              </a:buClr>
              <a:buSzPts val="2200"/>
              <a:buNone/>
            </a:pPr>
            <a:r>
              <a:rPr lang="en-US" sz="2200" dirty="0">
                <a:latin typeface="Georgia"/>
                <a:ea typeface="Georgia"/>
                <a:cs typeface="Georgia"/>
                <a:sym typeface="Georgia"/>
              </a:rPr>
              <a:t>Hours: 7:30 – 2:25</a:t>
            </a:r>
            <a:endParaRPr dirty="0"/>
          </a:p>
          <a:p>
            <a:pPr marL="0" lvl="0" indent="0" algn="l" rtl="0">
              <a:lnSpc>
                <a:spcPct val="90000"/>
              </a:lnSpc>
              <a:spcBef>
                <a:spcPts val="1000"/>
              </a:spcBef>
              <a:spcAft>
                <a:spcPts val="0"/>
              </a:spcAft>
              <a:buClr>
                <a:schemeClr val="lt1"/>
              </a:buClr>
              <a:buSzPts val="2200"/>
              <a:buNone/>
            </a:pPr>
            <a:endParaRPr sz="2200" dirty="0">
              <a:latin typeface="Georgia"/>
              <a:ea typeface="Georgia"/>
              <a:cs typeface="Georgia"/>
              <a:sym typeface="Georgi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10620"/>
                                  </p:stCondLst>
                                  <p:childTnLst>
                                    <p:set>
                                      <p:cBhvr>
                                        <p:cTn id="6" dur="1" fill="hold">
                                          <p:stCondLst>
                                            <p:cond delay="0"/>
                                          </p:stCondLst>
                                        </p:cTn>
                                        <p:tgtEl>
                                          <p:spTgt spid="101">
                                            <p:txEl>
                                              <p:pRg st="0" end="0"/>
                                            </p:txEl>
                                          </p:spTgt>
                                        </p:tgtEl>
                                        <p:attrNameLst>
                                          <p:attrName>style.visibility</p:attrName>
                                        </p:attrNameLst>
                                      </p:cBhvr>
                                      <p:to>
                                        <p:strVal val="visible"/>
                                      </p:to>
                                    </p:set>
                                    <p:anim calcmode="lin" valueType="num">
                                      <p:cBhvr additive="base">
                                        <p:cTn id="7" dur="500"/>
                                        <p:tgtEl>
                                          <p:spTgt spid="101">
                                            <p:txEl>
                                              <p:pRg st="0" end="0"/>
                                            </p:txEl>
                                          </p:spTgt>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10620"/>
                                  </p:stCondLst>
                                  <p:childTnLst>
                                    <p:set>
                                      <p:cBhvr>
                                        <p:cTn id="9" dur="1" fill="hold">
                                          <p:stCondLst>
                                            <p:cond delay="0"/>
                                          </p:stCondLst>
                                        </p:cTn>
                                        <p:tgtEl>
                                          <p:spTgt spid="101">
                                            <p:txEl>
                                              <p:pRg st="1" end="1"/>
                                            </p:txEl>
                                          </p:spTgt>
                                        </p:tgtEl>
                                        <p:attrNameLst>
                                          <p:attrName>style.visibility</p:attrName>
                                        </p:attrNameLst>
                                      </p:cBhvr>
                                      <p:to>
                                        <p:strVal val="visible"/>
                                      </p:to>
                                    </p:set>
                                    <p:anim calcmode="lin" valueType="num">
                                      <p:cBhvr additive="base">
                                        <p:cTn id="10" dur="500"/>
                                        <p:tgtEl>
                                          <p:spTgt spid="101">
                                            <p:txEl>
                                              <p:pRg st="1" end="1"/>
                                            </p:txEl>
                                          </p:spTgt>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10620"/>
                                  </p:stCondLst>
                                  <p:childTnLst>
                                    <p:set>
                                      <p:cBhvr>
                                        <p:cTn id="12" dur="1" fill="hold">
                                          <p:stCondLst>
                                            <p:cond delay="0"/>
                                          </p:stCondLst>
                                        </p:cTn>
                                        <p:tgtEl>
                                          <p:spTgt spid="101">
                                            <p:txEl>
                                              <p:pRg st="2" end="2"/>
                                            </p:txEl>
                                          </p:spTgt>
                                        </p:tgtEl>
                                        <p:attrNameLst>
                                          <p:attrName>style.visibility</p:attrName>
                                        </p:attrNameLst>
                                      </p:cBhvr>
                                      <p:to>
                                        <p:strVal val="visible"/>
                                      </p:to>
                                    </p:set>
                                    <p:anim calcmode="lin" valueType="num">
                                      <p:cBhvr additive="base">
                                        <p:cTn id="13" dur="500"/>
                                        <p:tgtEl>
                                          <p:spTgt spid="101">
                                            <p:txEl>
                                              <p:pRg st="2" end="2"/>
                                            </p:txEl>
                                          </p:spTgt>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10620"/>
                                  </p:stCondLst>
                                  <p:childTnLst>
                                    <p:set>
                                      <p:cBhvr>
                                        <p:cTn id="15" dur="1" fill="hold">
                                          <p:stCondLst>
                                            <p:cond delay="0"/>
                                          </p:stCondLst>
                                        </p:cTn>
                                        <p:tgtEl>
                                          <p:spTgt spid="101">
                                            <p:txEl>
                                              <p:pRg st="3" end="3"/>
                                            </p:txEl>
                                          </p:spTgt>
                                        </p:tgtEl>
                                        <p:attrNameLst>
                                          <p:attrName>style.visibility</p:attrName>
                                        </p:attrNameLst>
                                      </p:cBhvr>
                                      <p:to>
                                        <p:strVal val="visible"/>
                                      </p:to>
                                    </p:set>
                                    <p:anim calcmode="lin" valueType="num">
                                      <p:cBhvr additive="base">
                                        <p:cTn id="16" dur="500"/>
                                        <p:tgtEl>
                                          <p:spTgt spid="101">
                                            <p:txEl>
                                              <p:pRg st="3" end="3"/>
                                            </p:txEl>
                                          </p:spTgt>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10620"/>
                                  </p:stCondLst>
                                  <p:childTnLst>
                                    <p:set>
                                      <p:cBhvr>
                                        <p:cTn id="18" dur="1" fill="hold">
                                          <p:stCondLst>
                                            <p:cond delay="0"/>
                                          </p:stCondLst>
                                        </p:cTn>
                                        <p:tgtEl>
                                          <p:spTgt spid="101">
                                            <p:txEl>
                                              <p:pRg st="4" end="4"/>
                                            </p:txEl>
                                          </p:spTgt>
                                        </p:tgtEl>
                                        <p:attrNameLst>
                                          <p:attrName>style.visibility</p:attrName>
                                        </p:attrNameLst>
                                      </p:cBhvr>
                                      <p:to>
                                        <p:strVal val="visible"/>
                                      </p:to>
                                    </p:set>
                                    <p:anim calcmode="lin" valueType="num">
                                      <p:cBhvr additive="base">
                                        <p:cTn id="19" dur="500"/>
                                        <p:tgtEl>
                                          <p:spTgt spid="101">
                                            <p:txEl>
                                              <p:pRg st="4" end="4"/>
                                            </p:txEl>
                                          </p:spTgt>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10620"/>
                                  </p:stCondLst>
                                  <p:childTnLst>
                                    <p:set>
                                      <p:cBhvr>
                                        <p:cTn id="21" dur="1" fill="hold">
                                          <p:stCondLst>
                                            <p:cond delay="0"/>
                                          </p:stCondLst>
                                        </p:cTn>
                                        <p:tgtEl>
                                          <p:spTgt spid="101">
                                            <p:txEl>
                                              <p:pRg st="5" end="5"/>
                                            </p:txEl>
                                          </p:spTgt>
                                        </p:tgtEl>
                                        <p:attrNameLst>
                                          <p:attrName>style.visibility</p:attrName>
                                        </p:attrNameLst>
                                      </p:cBhvr>
                                      <p:to>
                                        <p:strVal val="visible"/>
                                      </p:to>
                                    </p:set>
                                    <p:anim calcmode="lin" valueType="num">
                                      <p:cBhvr additive="base">
                                        <p:cTn id="22" dur="500"/>
                                        <p:tgtEl>
                                          <p:spTgt spid="10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276"/>
        <p:cNvGrpSpPr/>
        <p:nvPr/>
      </p:nvGrpSpPr>
      <p:grpSpPr>
        <a:xfrm>
          <a:off x="0" y="0"/>
          <a:ext cx="0" cy="0"/>
          <a:chOff x="0" y="0"/>
          <a:chExt cx="0" cy="0"/>
        </a:xfrm>
      </p:grpSpPr>
      <p:sp>
        <p:nvSpPr>
          <p:cNvPr id="277" name="Google Shape;277;p20"/>
          <p:cNvSpPr txBox="1">
            <a:spLocks noGrp="1"/>
          </p:cNvSpPr>
          <p:nvPr>
            <p:ph type="body" idx="1"/>
          </p:nvPr>
        </p:nvSpPr>
        <p:spPr>
          <a:xfrm>
            <a:off x="871725" y="1927975"/>
            <a:ext cx="5181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sp>
        <p:nvSpPr>
          <p:cNvPr id="278" name="Google Shape;278;p20"/>
          <p:cNvSpPr/>
          <p:nvPr/>
        </p:nvSpPr>
        <p:spPr>
          <a:xfrm>
            <a:off x="1525" y="-102350"/>
            <a:ext cx="12189000" cy="6858000"/>
          </a:xfrm>
          <a:prstGeom prst="rect">
            <a:avLst/>
          </a:prstGeom>
          <a:solidFill>
            <a:srgbClr val="4141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9" name="Google Shape;279;p2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Georgia"/>
              <a:buNone/>
            </a:pPr>
            <a:r>
              <a:rPr lang="en-US" sz="4000">
                <a:latin typeface="Georgia"/>
                <a:ea typeface="Georgia"/>
                <a:cs typeface="Georgia"/>
                <a:sym typeface="Georgia"/>
              </a:rPr>
              <a:t>Frequently Asked Questions</a:t>
            </a:r>
            <a:endParaRPr/>
          </a:p>
        </p:txBody>
      </p:sp>
      <p:pic>
        <p:nvPicPr>
          <p:cNvPr id="280" name="Google Shape;280;p20"/>
          <p:cNvPicPr preferRelativeResize="0"/>
          <p:nvPr/>
        </p:nvPicPr>
        <p:blipFill rotWithShape="1">
          <a:blip r:embed="rId3">
            <a:alphaModFix/>
          </a:blip>
          <a:srcRect l="15890" r="12172"/>
          <a:stretch/>
        </p:blipFill>
        <p:spPr>
          <a:xfrm>
            <a:off x="1322723" y="1580104"/>
            <a:ext cx="3640183" cy="4073477"/>
          </a:xfrm>
          <a:prstGeom prst="rect">
            <a:avLst/>
          </a:prstGeom>
          <a:noFill/>
          <a:ln>
            <a:noFill/>
          </a:ln>
        </p:spPr>
      </p:pic>
      <p:sp>
        <p:nvSpPr>
          <p:cNvPr id="281" name="Google Shape;281;p20"/>
          <p:cNvSpPr/>
          <p:nvPr/>
        </p:nvSpPr>
        <p:spPr>
          <a:xfrm>
            <a:off x="6108192" y="1417320"/>
            <a:ext cx="9144" cy="40233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2" name="Google Shape;282;p20"/>
          <p:cNvSpPr txBox="1">
            <a:spLocks noGrp="1"/>
          </p:cNvSpPr>
          <p:nvPr>
            <p:ph type="body" idx="2"/>
          </p:nvPr>
        </p:nvSpPr>
        <p:spPr>
          <a:xfrm>
            <a:off x="6108200" y="1877475"/>
            <a:ext cx="5181600" cy="44016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sz="2200"/>
              <a:t>Q: What if my student doesn’t like one of their classes?</a:t>
            </a:r>
            <a:endParaRPr sz="2200"/>
          </a:p>
          <a:p>
            <a:pPr marL="0" lvl="0" indent="0" algn="l" rtl="0">
              <a:spcBef>
                <a:spcPts val="1000"/>
              </a:spcBef>
              <a:spcAft>
                <a:spcPts val="0"/>
              </a:spcAft>
              <a:buNone/>
            </a:pPr>
            <a:endParaRPr sz="2200"/>
          </a:p>
          <a:p>
            <a:pPr marL="0" lvl="0" indent="0" algn="l" rtl="0">
              <a:spcBef>
                <a:spcPts val="1000"/>
              </a:spcBef>
              <a:spcAft>
                <a:spcPts val="0"/>
              </a:spcAft>
              <a:buNone/>
            </a:pPr>
            <a:r>
              <a:rPr lang="en-US" sz="2200"/>
              <a:t>A: While we understand that students will enjoy some classes more than others, we will </a:t>
            </a:r>
            <a:r>
              <a:rPr lang="en-US" sz="2200" b="1"/>
              <a:t>not </a:t>
            </a:r>
            <a:r>
              <a:rPr lang="en-US" sz="2200"/>
              <a:t>make schedule changes for any of the following reasons:</a:t>
            </a:r>
            <a:endParaRPr sz="2200"/>
          </a:p>
          <a:p>
            <a:pPr marL="0" lvl="0" indent="0" algn="l" rtl="0">
              <a:spcBef>
                <a:spcPts val="1000"/>
              </a:spcBef>
              <a:spcAft>
                <a:spcPts val="0"/>
              </a:spcAft>
              <a:buNone/>
            </a:pPr>
            <a:endParaRPr sz="2200"/>
          </a:p>
          <a:p>
            <a:pPr marL="457200" lvl="0" indent="-368300" algn="l" rtl="0">
              <a:spcBef>
                <a:spcPts val="0"/>
              </a:spcBef>
              <a:spcAft>
                <a:spcPts val="0"/>
              </a:spcAft>
              <a:buSzPts val="2200"/>
              <a:buChar char="•"/>
            </a:pPr>
            <a:r>
              <a:rPr lang="en-US" sz="2200"/>
              <a:t>Desire for a different teacher</a:t>
            </a:r>
            <a:endParaRPr sz="2200"/>
          </a:p>
          <a:p>
            <a:pPr marL="457200" lvl="0" indent="-368300" algn="l" rtl="0">
              <a:spcBef>
                <a:spcPts val="0"/>
              </a:spcBef>
              <a:spcAft>
                <a:spcPts val="0"/>
              </a:spcAft>
              <a:buSzPts val="2200"/>
              <a:buChar char="•"/>
            </a:pPr>
            <a:r>
              <a:rPr lang="en-US" sz="2200"/>
              <a:t>Wanting to be in a class with friends</a:t>
            </a:r>
            <a:endParaRPr sz="2200"/>
          </a:p>
          <a:p>
            <a:pPr marL="457200" lvl="0" indent="-368300" algn="l" rtl="0">
              <a:spcBef>
                <a:spcPts val="0"/>
              </a:spcBef>
              <a:spcAft>
                <a:spcPts val="0"/>
              </a:spcAft>
              <a:buSzPts val="2200"/>
              <a:buChar char="•"/>
            </a:pPr>
            <a:r>
              <a:rPr lang="en-US" sz="2200"/>
              <a:t>Wanting a different lunch period</a:t>
            </a:r>
            <a:endParaRPr sz="2200"/>
          </a:p>
          <a:p>
            <a:pPr marL="457200" lvl="0" indent="-368300" algn="l" rtl="0">
              <a:spcBef>
                <a:spcPts val="0"/>
              </a:spcBef>
              <a:spcAft>
                <a:spcPts val="0"/>
              </a:spcAft>
              <a:buSzPts val="2200"/>
              <a:buChar char="•"/>
            </a:pPr>
            <a:r>
              <a:rPr lang="en-US" sz="2200"/>
              <a:t>Elective is not what student thought it would be</a:t>
            </a:r>
            <a:endParaRPr sz="2200"/>
          </a:p>
          <a:p>
            <a:pPr marL="0" lvl="0" indent="0" algn="l" rtl="0">
              <a:spcBef>
                <a:spcPts val="0"/>
              </a:spcBef>
              <a:spcAft>
                <a:spcPts val="0"/>
              </a:spcAft>
              <a:buNone/>
            </a:pPr>
            <a:endParaRPr sz="2200"/>
          </a:p>
          <a:p>
            <a:pPr marL="0" lvl="0" indent="0" algn="l" rtl="0">
              <a:spcBef>
                <a:spcPts val="1000"/>
              </a:spcBef>
              <a:spcAft>
                <a:spcPts val="0"/>
              </a:spcAft>
              <a:buNone/>
            </a:pPr>
            <a:endParaRPr sz="22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299"/>
        <p:cNvGrpSpPr/>
        <p:nvPr/>
      </p:nvGrpSpPr>
      <p:grpSpPr>
        <a:xfrm>
          <a:off x="0" y="0"/>
          <a:ext cx="0" cy="0"/>
          <a:chOff x="0" y="0"/>
          <a:chExt cx="0" cy="0"/>
        </a:xfrm>
      </p:grpSpPr>
      <p:sp>
        <p:nvSpPr>
          <p:cNvPr id="300" name="Google Shape;300;p22"/>
          <p:cNvSpPr/>
          <p:nvPr/>
        </p:nvSpPr>
        <p:spPr>
          <a:xfrm>
            <a:off x="0" y="0"/>
            <a:ext cx="12188952" cy="6858000"/>
          </a:xfrm>
          <a:prstGeom prst="rect">
            <a:avLst/>
          </a:prstGeom>
          <a:solidFill>
            <a:srgbClr val="4141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1" name="Google Shape;301;p22"/>
          <p:cNvSpPr txBox="1">
            <a:spLocks noGrp="1"/>
          </p:cNvSpPr>
          <p:nvPr>
            <p:ph type="title"/>
          </p:nvPr>
        </p:nvSpPr>
        <p:spPr>
          <a:xfrm>
            <a:off x="1125328" y="375686"/>
            <a:ext cx="10243129" cy="82873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Georgia"/>
              <a:buNone/>
            </a:pPr>
            <a:r>
              <a:rPr lang="en-US" sz="4000">
                <a:latin typeface="Georgia"/>
                <a:ea typeface="Georgia"/>
                <a:cs typeface="Georgia"/>
                <a:sym typeface="Georgia"/>
              </a:rPr>
              <a:t>Frequently Asked Questions</a:t>
            </a:r>
            <a:endParaRPr/>
          </a:p>
        </p:txBody>
      </p:sp>
      <p:pic>
        <p:nvPicPr>
          <p:cNvPr id="302" name="Google Shape;302;p22"/>
          <p:cNvPicPr preferRelativeResize="0"/>
          <p:nvPr/>
        </p:nvPicPr>
        <p:blipFill rotWithShape="1">
          <a:blip r:embed="rId3">
            <a:alphaModFix/>
          </a:blip>
          <a:srcRect l="15890" r="12172"/>
          <a:stretch/>
        </p:blipFill>
        <p:spPr>
          <a:xfrm>
            <a:off x="1322723" y="1580104"/>
            <a:ext cx="3640183" cy="4073477"/>
          </a:xfrm>
          <a:prstGeom prst="rect">
            <a:avLst/>
          </a:prstGeom>
          <a:noFill/>
          <a:ln>
            <a:noFill/>
          </a:ln>
        </p:spPr>
      </p:pic>
      <p:sp>
        <p:nvSpPr>
          <p:cNvPr id="303" name="Google Shape;303;p22"/>
          <p:cNvSpPr/>
          <p:nvPr/>
        </p:nvSpPr>
        <p:spPr>
          <a:xfrm>
            <a:off x="6108192" y="1417320"/>
            <a:ext cx="9144" cy="40233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04" name="Google Shape;304;p22"/>
          <p:cNvGrpSpPr/>
          <p:nvPr/>
        </p:nvGrpSpPr>
        <p:grpSpPr>
          <a:xfrm>
            <a:off x="6480772" y="1823910"/>
            <a:ext cx="4887685" cy="3538202"/>
            <a:chOff x="0" y="0"/>
            <a:chExt cx="4887685" cy="3538202"/>
          </a:xfrm>
        </p:grpSpPr>
        <p:cxnSp>
          <p:nvCxnSpPr>
            <p:cNvPr id="305" name="Google Shape;305;p22"/>
            <p:cNvCxnSpPr/>
            <p:nvPr/>
          </p:nvCxnSpPr>
          <p:spPr>
            <a:xfrm>
              <a:off x="0" y="0"/>
              <a:ext cx="4887685" cy="0"/>
            </a:xfrm>
            <a:prstGeom prst="straightConnector1">
              <a:avLst/>
            </a:prstGeom>
            <a:gradFill>
              <a:gsLst>
                <a:gs pos="0">
                  <a:srgbClr val="475F4F"/>
                </a:gs>
                <a:gs pos="50000">
                  <a:srgbClr val="004727"/>
                </a:gs>
                <a:gs pos="100000">
                  <a:srgbClr val="004121"/>
                </a:gs>
              </a:gsLst>
              <a:lin ang="5400000" scaled="0"/>
            </a:gradFill>
            <a:ln w="9525" cap="flat" cmpd="sng">
              <a:solidFill>
                <a:srgbClr val="054427"/>
              </a:solidFill>
              <a:prstDash val="solid"/>
              <a:miter lim="800000"/>
              <a:headEnd type="none" w="sm" len="sm"/>
              <a:tailEnd type="none" w="sm" len="sm"/>
            </a:ln>
          </p:spPr>
        </p:cxnSp>
        <p:sp>
          <p:nvSpPr>
            <p:cNvPr id="306" name="Google Shape;306;p22"/>
            <p:cNvSpPr/>
            <p:nvPr/>
          </p:nvSpPr>
          <p:spPr>
            <a:xfrm>
              <a:off x="0" y="0"/>
              <a:ext cx="4887685" cy="176910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2"/>
            <p:cNvSpPr txBox="1"/>
            <p:nvPr/>
          </p:nvSpPr>
          <p:spPr>
            <a:xfrm>
              <a:off x="0" y="0"/>
              <a:ext cx="4887685" cy="1769101"/>
            </a:xfrm>
            <a:prstGeom prst="rect">
              <a:avLst/>
            </a:prstGeom>
            <a:noFill/>
            <a:ln>
              <a:noFill/>
            </a:ln>
          </p:spPr>
          <p:txBody>
            <a:bodyPr spcFirstLastPara="1" wrap="square" lIns="102850" tIns="102850" rIns="102850" bIns="102850" anchor="t" anchorCtr="0">
              <a:noAutofit/>
            </a:bodyPr>
            <a:lstStyle/>
            <a:p>
              <a:pPr marL="0" marR="0" lvl="0" indent="0" algn="l" rtl="0">
                <a:lnSpc>
                  <a:spcPct val="90000"/>
                </a:lnSpc>
                <a:spcBef>
                  <a:spcPts val="0"/>
                </a:spcBef>
                <a:spcAft>
                  <a:spcPts val="0"/>
                </a:spcAft>
                <a:buClr>
                  <a:schemeClr val="lt1"/>
                </a:buClr>
                <a:buSzPts val="2700"/>
                <a:buFont typeface="Calibri"/>
                <a:buNone/>
              </a:pPr>
              <a:r>
                <a:rPr lang="en-US" sz="2700">
                  <a:solidFill>
                    <a:schemeClr val="lt1"/>
                  </a:solidFill>
                  <a:latin typeface="Calibri"/>
                  <a:ea typeface="Calibri"/>
                  <a:cs typeface="Calibri"/>
                  <a:sym typeface="Calibri"/>
                </a:rPr>
                <a:t>Q: How many community service hours do students need for graduation? </a:t>
              </a:r>
              <a:endParaRPr/>
            </a:p>
          </p:txBody>
        </p:sp>
        <p:cxnSp>
          <p:nvCxnSpPr>
            <p:cNvPr id="308" name="Google Shape;308;p22"/>
            <p:cNvCxnSpPr/>
            <p:nvPr/>
          </p:nvCxnSpPr>
          <p:spPr>
            <a:xfrm>
              <a:off x="0" y="1769101"/>
              <a:ext cx="4887685" cy="0"/>
            </a:xfrm>
            <a:prstGeom prst="straightConnector1">
              <a:avLst/>
            </a:prstGeom>
            <a:gradFill>
              <a:gsLst>
                <a:gs pos="0">
                  <a:srgbClr val="C6C3C3"/>
                </a:gs>
                <a:gs pos="50000">
                  <a:srgbClr val="BFBBBB"/>
                </a:gs>
                <a:gs pos="100000">
                  <a:srgbClr val="A8A5A5"/>
                </a:gs>
              </a:gsLst>
              <a:lin ang="5400000" scaled="0"/>
            </a:gradFill>
            <a:ln w="9525" cap="flat" cmpd="sng">
              <a:solidFill>
                <a:srgbClr val="BFBCBC"/>
              </a:solidFill>
              <a:prstDash val="solid"/>
              <a:miter lim="800000"/>
              <a:headEnd type="none" w="sm" len="sm"/>
              <a:tailEnd type="none" w="sm" len="sm"/>
            </a:ln>
          </p:spPr>
        </p:cxnSp>
        <p:sp>
          <p:nvSpPr>
            <p:cNvPr id="309" name="Google Shape;309;p22"/>
            <p:cNvSpPr/>
            <p:nvPr/>
          </p:nvSpPr>
          <p:spPr>
            <a:xfrm>
              <a:off x="0" y="1769101"/>
              <a:ext cx="4887685" cy="176910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2"/>
            <p:cNvSpPr txBox="1"/>
            <p:nvPr/>
          </p:nvSpPr>
          <p:spPr>
            <a:xfrm>
              <a:off x="0" y="1769101"/>
              <a:ext cx="4887685" cy="1769101"/>
            </a:xfrm>
            <a:prstGeom prst="rect">
              <a:avLst/>
            </a:prstGeom>
            <a:noFill/>
            <a:ln>
              <a:noFill/>
            </a:ln>
          </p:spPr>
          <p:txBody>
            <a:bodyPr spcFirstLastPara="1" wrap="square" lIns="102850" tIns="102850" rIns="102850" bIns="102850" anchor="t" anchorCtr="0">
              <a:noAutofit/>
            </a:bodyPr>
            <a:lstStyle/>
            <a:p>
              <a:pPr marL="0" marR="0" lvl="0" indent="0" algn="l" rtl="0">
                <a:lnSpc>
                  <a:spcPct val="90000"/>
                </a:lnSpc>
                <a:spcBef>
                  <a:spcPts val="0"/>
                </a:spcBef>
                <a:spcAft>
                  <a:spcPts val="0"/>
                </a:spcAft>
                <a:buClr>
                  <a:schemeClr val="lt1"/>
                </a:buClr>
                <a:buSzPts val="2700"/>
                <a:buFont typeface="Calibri"/>
                <a:buNone/>
              </a:pPr>
              <a:r>
                <a:rPr lang="en-US" sz="2700">
                  <a:solidFill>
                    <a:schemeClr val="lt1"/>
                  </a:solidFill>
                  <a:latin typeface="Calibri"/>
                  <a:ea typeface="Calibri"/>
                  <a:cs typeface="Calibri"/>
                  <a:sym typeface="Calibri"/>
                </a:rPr>
                <a:t>A: Although hours are required for </a:t>
              </a:r>
              <a:r>
                <a:rPr lang="en-US" sz="2700" u="sng">
                  <a:solidFill>
                    <a:schemeClr val="hlink"/>
                  </a:solidFill>
                  <a:latin typeface="Calibri"/>
                  <a:ea typeface="Calibri"/>
                  <a:cs typeface="Calibri"/>
                  <a:sym typeface="Calibri"/>
                  <a:hlinkClick r:id="rId4"/>
                </a:rPr>
                <a:t>Bright Futures</a:t>
              </a:r>
              <a:r>
                <a:rPr lang="en-US" sz="2700">
                  <a:solidFill>
                    <a:schemeClr val="lt1"/>
                  </a:solidFill>
                  <a:latin typeface="Calibri"/>
                  <a:ea typeface="Calibri"/>
                  <a:cs typeface="Calibri"/>
                  <a:sym typeface="Calibri"/>
                </a:rPr>
                <a:t> scholarships, there is no community service requirement for graduation.</a:t>
              </a: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314"/>
        <p:cNvGrpSpPr/>
        <p:nvPr/>
      </p:nvGrpSpPr>
      <p:grpSpPr>
        <a:xfrm>
          <a:off x="0" y="0"/>
          <a:ext cx="0" cy="0"/>
          <a:chOff x="0" y="0"/>
          <a:chExt cx="0" cy="0"/>
        </a:xfrm>
      </p:grpSpPr>
      <p:sp>
        <p:nvSpPr>
          <p:cNvPr id="315" name="Google Shape;315;p23"/>
          <p:cNvSpPr/>
          <p:nvPr/>
        </p:nvSpPr>
        <p:spPr>
          <a:xfrm>
            <a:off x="0" y="0"/>
            <a:ext cx="12188952" cy="6858000"/>
          </a:xfrm>
          <a:prstGeom prst="rect">
            <a:avLst/>
          </a:prstGeom>
          <a:solidFill>
            <a:srgbClr val="4141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6" name="Google Shape;316;p23"/>
          <p:cNvSpPr txBox="1">
            <a:spLocks noGrp="1"/>
          </p:cNvSpPr>
          <p:nvPr>
            <p:ph type="title"/>
          </p:nvPr>
        </p:nvSpPr>
        <p:spPr>
          <a:xfrm>
            <a:off x="1125328" y="375686"/>
            <a:ext cx="10243129" cy="82873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Georgia"/>
              <a:buNone/>
            </a:pPr>
            <a:r>
              <a:rPr lang="en-US" sz="4000">
                <a:latin typeface="Georgia"/>
                <a:ea typeface="Georgia"/>
                <a:cs typeface="Georgia"/>
                <a:sym typeface="Georgia"/>
              </a:rPr>
              <a:t>Frequently Asked Questions</a:t>
            </a:r>
            <a:endParaRPr/>
          </a:p>
        </p:txBody>
      </p:sp>
      <p:pic>
        <p:nvPicPr>
          <p:cNvPr id="317" name="Google Shape;317;p23"/>
          <p:cNvPicPr preferRelativeResize="0"/>
          <p:nvPr/>
        </p:nvPicPr>
        <p:blipFill rotWithShape="1">
          <a:blip r:embed="rId3">
            <a:alphaModFix/>
          </a:blip>
          <a:srcRect l="15890" r="12172"/>
          <a:stretch/>
        </p:blipFill>
        <p:spPr>
          <a:xfrm>
            <a:off x="1322723" y="1580104"/>
            <a:ext cx="3640183" cy="4073477"/>
          </a:xfrm>
          <a:prstGeom prst="rect">
            <a:avLst/>
          </a:prstGeom>
          <a:noFill/>
          <a:ln>
            <a:noFill/>
          </a:ln>
        </p:spPr>
      </p:pic>
      <p:sp>
        <p:nvSpPr>
          <p:cNvPr id="318" name="Google Shape;318;p23"/>
          <p:cNvSpPr/>
          <p:nvPr/>
        </p:nvSpPr>
        <p:spPr>
          <a:xfrm>
            <a:off x="6108192" y="1417320"/>
            <a:ext cx="9144" cy="40233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19" name="Google Shape;319;p23"/>
          <p:cNvGrpSpPr/>
          <p:nvPr/>
        </p:nvGrpSpPr>
        <p:grpSpPr>
          <a:xfrm>
            <a:off x="6480772" y="1823910"/>
            <a:ext cx="4887685" cy="3502690"/>
            <a:chOff x="0" y="0"/>
            <a:chExt cx="4887685" cy="3502690"/>
          </a:xfrm>
        </p:grpSpPr>
        <p:cxnSp>
          <p:nvCxnSpPr>
            <p:cNvPr id="320" name="Google Shape;320;p23"/>
            <p:cNvCxnSpPr/>
            <p:nvPr/>
          </p:nvCxnSpPr>
          <p:spPr>
            <a:xfrm>
              <a:off x="0" y="0"/>
              <a:ext cx="4887685" cy="0"/>
            </a:xfrm>
            <a:prstGeom prst="straightConnector1">
              <a:avLst/>
            </a:prstGeom>
            <a:gradFill>
              <a:gsLst>
                <a:gs pos="0">
                  <a:srgbClr val="475F4F"/>
                </a:gs>
                <a:gs pos="50000">
                  <a:srgbClr val="004727"/>
                </a:gs>
                <a:gs pos="100000">
                  <a:srgbClr val="004121"/>
                </a:gs>
              </a:gsLst>
              <a:lin ang="5400000" scaled="0"/>
            </a:gradFill>
            <a:ln w="9525" cap="flat" cmpd="sng">
              <a:solidFill>
                <a:srgbClr val="054427"/>
              </a:solidFill>
              <a:prstDash val="solid"/>
              <a:miter lim="800000"/>
              <a:headEnd type="none" w="sm" len="sm"/>
              <a:tailEnd type="none" w="sm" len="sm"/>
            </a:ln>
          </p:spPr>
        </p:cxnSp>
        <p:sp>
          <p:nvSpPr>
            <p:cNvPr id="321" name="Google Shape;321;p23"/>
            <p:cNvSpPr/>
            <p:nvPr/>
          </p:nvSpPr>
          <p:spPr>
            <a:xfrm>
              <a:off x="0" y="0"/>
              <a:ext cx="4887685" cy="175134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3"/>
            <p:cNvSpPr txBox="1"/>
            <p:nvPr/>
          </p:nvSpPr>
          <p:spPr>
            <a:xfrm>
              <a:off x="0" y="0"/>
              <a:ext cx="4887685" cy="1751345"/>
            </a:xfrm>
            <a:prstGeom prst="rect">
              <a:avLst/>
            </a:prstGeom>
            <a:noFill/>
            <a:ln>
              <a:noFill/>
            </a:ln>
          </p:spPr>
          <p:txBody>
            <a:bodyPr spcFirstLastPara="1" wrap="square" lIns="99050" tIns="99050" rIns="99050" bIns="99050" anchor="t" anchorCtr="0">
              <a:noAutofit/>
            </a:bodyPr>
            <a:lstStyle/>
            <a:p>
              <a:pPr marL="0" marR="0" lvl="0" indent="0" algn="l" rtl="0">
                <a:lnSpc>
                  <a:spcPct val="90000"/>
                </a:lnSpc>
                <a:spcBef>
                  <a:spcPts val="0"/>
                </a:spcBef>
                <a:spcAft>
                  <a:spcPts val="0"/>
                </a:spcAft>
                <a:buClr>
                  <a:schemeClr val="lt1"/>
                </a:buClr>
                <a:buSzPts val="2600"/>
                <a:buFont typeface="Calibri"/>
                <a:buNone/>
              </a:pPr>
              <a:r>
                <a:rPr lang="en-US" sz="2600">
                  <a:solidFill>
                    <a:schemeClr val="lt1"/>
                  </a:solidFill>
                  <a:latin typeface="Calibri"/>
                  <a:ea typeface="Calibri"/>
                  <a:cs typeface="Calibri"/>
                  <a:sym typeface="Calibri"/>
                </a:rPr>
                <a:t>Q: How do students record community service hours? </a:t>
              </a:r>
              <a:endParaRPr/>
            </a:p>
          </p:txBody>
        </p:sp>
        <p:cxnSp>
          <p:nvCxnSpPr>
            <p:cNvPr id="323" name="Google Shape;323;p23"/>
            <p:cNvCxnSpPr/>
            <p:nvPr/>
          </p:nvCxnSpPr>
          <p:spPr>
            <a:xfrm>
              <a:off x="0" y="1751345"/>
              <a:ext cx="4887685" cy="0"/>
            </a:xfrm>
            <a:prstGeom prst="straightConnector1">
              <a:avLst/>
            </a:prstGeom>
            <a:gradFill>
              <a:gsLst>
                <a:gs pos="0">
                  <a:srgbClr val="C6C3C3"/>
                </a:gs>
                <a:gs pos="50000">
                  <a:srgbClr val="BFBBBB"/>
                </a:gs>
                <a:gs pos="100000">
                  <a:srgbClr val="A8A5A5"/>
                </a:gs>
              </a:gsLst>
              <a:lin ang="5400000" scaled="0"/>
            </a:gradFill>
            <a:ln w="9525" cap="flat" cmpd="sng">
              <a:solidFill>
                <a:srgbClr val="BFBCBC"/>
              </a:solidFill>
              <a:prstDash val="solid"/>
              <a:miter lim="800000"/>
              <a:headEnd type="none" w="sm" len="sm"/>
              <a:tailEnd type="none" w="sm" len="sm"/>
            </a:ln>
          </p:spPr>
        </p:cxnSp>
        <p:sp>
          <p:nvSpPr>
            <p:cNvPr id="324" name="Google Shape;324;p23"/>
            <p:cNvSpPr/>
            <p:nvPr/>
          </p:nvSpPr>
          <p:spPr>
            <a:xfrm>
              <a:off x="0" y="1751345"/>
              <a:ext cx="4887685" cy="175134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3"/>
            <p:cNvSpPr txBox="1"/>
            <p:nvPr/>
          </p:nvSpPr>
          <p:spPr>
            <a:xfrm>
              <a:off x="0" y="1751345"/>
              <a:ext cx="4887685" cy="1751345"/>
            </a:xfrm>
            <a:prstGeom prst="rect">
              <a:avLst/>
            </a:prstGeom>
            <a:noFill/>
            <a:ln>
              <a:noFill/>
            </a:ln>
          </p:spPr>
          <p:txBody>
            <a:bodyPr spcFirstLastPara="1" wrap="square" lIns="99050" tIns="99050" rIns="99050" bIns="99050" anchor="t" anchorCtr="0">
              <a:noAutofit/>
            </a:bodyPr>
            <a:lstStyle/>
            <a:p>
              <a:pPr marL="0" marR="0" lvl="0" indent="0" algn="l" rtl="0">
                <a:lnSpc>
                  <a:spcPct val="90000"/>
                </a:lnSpc>
                <a:spcBef>
                  <a:spcPts val="0"/>
                </a:spcBef>
                <a:spcAft>
                  <a:spcPts val="0"/>
                </a:spcAft>
                <a:buClr>
                  <a:schemeClr val="lt1"/>
                </a:buClr>
                <a:buSzPts val="2600"/>
                <a:buFont typeface="Calibri"/>
                <a:buNone/>
              </a:pPr>
              <a:r>
                <a:rPr lang="en-US" sz="2600" dirty="0">
                  <a:solidFill>
                    <a:schemeClr val="lt1"/>
                  </a:solidFill>
                  <a:latin typeface="Calibri"/>
                  <a:ea typeface="Calibri"/>
                  <a:cs typeface="Calibri"/>
                  <a:sym typeface="Calibri"/>
                </a:rPr>
                <a:t>A: Forms and guidelines can be found on the </a:t>
              </a:r>
              <a:r>
                <a:rPr lang="en-US" sz="2600" u="sng" dirty="0">
                  <a:solidFill>
                    <a:schemeClr val="hlink"/>
                  </a:solidFill>
                  <a:latin typeface="Calibri"/>
                  <a:ea typeface="Calibri"/>
                  <a:cs typeface="Calibri"/>
                  <a:sym typeface="Calibri"/>
                  <a:hlinkClick r:id="rId4"/>
                </a:rPr>
                <a:t>LRHS website</a:t>
              </a:r>
              <a:r>
                <a:rPr lang="en-US" sz="2600" dirty="0">
                  <a:solidFill>
                    <a:schemeClr val="lt1"/>
                  </a:solidFill>
                  <a:latin typeface="Calibri"/>
                  <a:ea typeface="Calibri"/>
                  <a:cs typeface="Calibri"/>
                  <a:sym typeface="Calibri"/>
                </a:rPr>
                <a:t>. Hours completed the summer before 9</a:t>
              </a:r>
              <a:r>
                <a:rPr lang="en-US" sz="2600" baseline="30000" dirty="0">
                  <a:solidFill>
                    <a:schemeClr val="lt1"/>
                  </a:solidFill>
                  <a:latin typeface="Calibri"/>
                  <a:ea typeface="Calibri"/>
                  <a:cs typeface="Calibri"/>
                  <a:sym typeface="Calibri"/>
                </a:rPr>
                <a:t>th</a:t>
              </a:r>
              <a:r>
                <a:rPr lang="en-US" sz="2600" dirty="0">
                  <a:solidFill>
                    <a:schemeClr val="lt1"/>
                  </a:solidFill>
                  <a:latin typeface="Calibri"/>
                  <a:ea typeface="Calibri"/>
                  <a:cs typeface="Calibri"/>
                  <a:sym typeface="Calibri"/>
                </a:rPr>
                <a:t> grade can count for high school.</a:t>
              </a:r>
              <a:endParaRPr dirty="0"/>
            </a:p>
          </p:txBody>
        </p:sp>
      </p:grpSp>
      <p:pic>
        <p:nvPicPr>
          <p:cNvPr id="326" name="Google Shape;326;p23"/>
          <p:cNvPicPr preferRelativeResize="0"/>
          <p:nvPr/>
        </p:nvPicPr>
        <p:blipFill rotWithShape="1">
          <a:blip r:embed="rId5">
            <a:alphaModFix/>
          </a:blip>
          <a:srcRect/>
          <a:stretch/>
        </p:blipFill>
        <p:spPr>
          <a:xfrm>
            <a:off x="10663222" y="5702411"/>
            <a:ext cx="487363" cy="48736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6"/>
                                        </p:tgtEl>
                                        <p:attrNameLst>
                                          <p:attrName>style.visibility</p:attrName>
                                        </p:attrNameLst>
                                      </p:cBhvr>
                                      <p:to>
                                        <p:strVal val="visible"/>
                                      </p:to>
                                    </p:set>
                                    <p:animEffect transition="in" filter="fade">
                                      <p:cBhvr>
                                        <p:cTn id="7" dur="5000"/>
                                        <p:tgtEl>
                                          <p:spTgt spid="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330"/>
        <p:cNvGrpSpPr/>
        <p:nvPr/>
      </p:nvGrpSpPr>
      <p:grpSpPr>
        <a:xfrm>
          <a:off x="0" y="0"/>
          <a:ext cx="0" cy="0"/>
          <a:chOff x="0" y="0"/>
          <a:chExt cx="0" cy="0"/>
        </a:xfrm>
      </p:grpSpPr>
      <p:sp>
        <p:nvSpPr>
          <p:cNvPr id="331" name="Google Shape;331;g111aa9ed92f_0_2"/>
          <p:cNvSpPr/>
          <p:nvPr/>
        </p:nvSpPr>
        <p:spPr>
          <a:xfrm>
            <a:off x="0" y="0"/>
            <a:ext cx="12189000" cy="6858000"/>
          </a:xfrm>
          <a:prstGeom prst="rect">
            <a:avLst/>
          </a:prstGeom>
          <a:solidFill>
            <a:srgbClr val="4141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2" name="Google Shape;332;g111aa9ed92f_0_2"/>
          <p:cNvSpPr txBox="1">
            <a:spLocks noGrp="1"/>
          </p:cNvSpPr>
          <p:nvPr>
            <p:ph type="title"/>
          </p:nvPr>
        </p:nvSpPr>
        <p:spPr>
          <a:xfrm>
            <a:off x="1125328" y="375686"/>
            <a:ext cx="10243200" cy="828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Georgia"/>
              <a:buNone/>
            </a:pPr>
            <a:r>
              <a:rPr lang="en-US" sz="4000">
                <a:latin typeface="Georgia"/>
                <a:ea typeface="Georgia"/>
                <a:cs typeface="Georgia"/>
                <a:sym typeface="Georgia"/>
              </a:rPr>
              <a:t>Frequently Asked Questions</a:t>
            </a:r>
            <a:endParaRPr/>
          </a:p>
        </p:txBody>
      </p:sp>
      <p:pic>
        <p:nvPicPr>
          <p:cNvPr id="333" name="Google Shape;333;g111aa9ed92f_0_2"/>
          <p:cNvPicPr preferRelativeResize="0"/>
          <p:nvPr/>
        </p:nvPicPr>
        <p:blipFill rotWithShape="1">
          <a:blip r:embed="rId3">
            <a:alphaModFix/>
          </a:blip>
          <a:srcRect l="15890" r="12171"/>
          <a:stretch/>
        </p:blipFill>
        <p:spPr>
          <a:xfrm>
            <a:off x="1322723" y="1580104"/>
            <a:ext cx="3640183" cy="4073477"/>
          </a:xfrm>
          <a:prstGeom prst="rect">
            <a:avLst/>
          </a:prstGeom>
          <a:noFill/>
          <a:ln>
            <a:noFill/>
          </a:ln>
        </p:spPr>
      </p:pic>
      <p:sp>
        <p:nvSpPr>
          <p:cNvPr id="334" name="Google Shape;334;g111aa9ed92f_0_2"/>
          <p:cNvSpPr/>
          <p:nvPr/>
        </p:nvSpPr>
        <p:spPr>
          <a:xfrm>
            <a:off x="6108192" y="1417320"/>
            <a:ext cx="9000" cy="4023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35" name="Google Shape;335;g111aa9ed92f_0_2"/>
          <p:cNvGrpSpPr/>
          <p:nvPr/>
        </p:nvGrpSpPr>
        <p:grpSpPr>
          <a:xfrm>
            <a:off x="6480772" y="1823910"/>
            <a:ext cx="4887603" cy="4861436"/>
            <a:chOff x="0" y="0"/>
            <a:chExt cx="4887603" cy="4861436"/>
          </a:xfrm>
        </p:grpSpPr>
        <p:cxnSp>
          <p:nvCxnSpPr>
            <p:cNvPr id="336" name="Google Shape;336;g111aa9ed92f_0_2"/>
            <p:cNvCxnSpPr/>
            <p:nvPr/>
          </p:nvCxnSpPr>
          <p:spPr>
            <a:xfrm>
              <a:off x="0" y="0"/>
              <a:ext cx="4887600" cy="0"/>
            </a:xfrm>
            <a:prstGeom prst="straightConnector1">
              <a:avLst/>
            </a:prstGeom>
            <a:gradFill>
              <a:gsLst>
                <a:gs pos="0">
                  <a:srgbClr val="475F4F"/>
                </a:gs>
                <a:gs pos="50000">
                  <a:srgbClr val="004727"/>
                </a:gs>
                <a:gs pos="100000">
                  <a:srgbClr val="004121"/>
                </a:gs>
              </a:gsLst>
              <a:lin ang="5400012" scaled="0"/>
            </a:gradFill>
            <a:ln w="9525" cap="flat" cmpd="sng">
              <a:solidFill>
                <a:srgbClr val="054427"/>
              </a:solidFill>
              <a:prstDash val="solid"/>
              <a:miter lim="800000"/>
              <a:headEnd type="none" w="sm" len="sm"/>
              <a:tailEnd type="none" w="sm" len="sm"/>
            </a:ln>
          </p:spPr>
        </p:cxnSp>
        <p:sp>
          <p:nvSpPr>
            <p:cNvPr id="337" name="Google Shape;337;g111aa9ed92f_0_2"/>
            <p:cNvSpPr/>
            <p:nvPr/>
          </p:nvSpPr>
          <p:spPr>
            <a:xfrm>
              <a:off x="0" y="0"/>
              <a:ext cx="4887600" cy="175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g111aa9ed92f_0_2"/>
            <p:cNvSpPr txBox="1"/>
            <p:nvPr/>
          </p:nvSpPr>
          <p:spPr>
            <a:xfrm>
              <a:off x="0" y="0"/>
              <a:ext cx="4887600" cy="1751400"/>
            </a:xfrm>
            <a:prstGeom prst="rect">
              <a:avLst/>
            </a:prstGeom>
            <a:noFill/>
            <a:ln>
              <a:noFill/>
            </a:ln>
          </p:spPr>
          <p:txBody>
            <a:bodyPr spcFirstLastPara="1" wrap="square" lIns="99050" tIns="99050" rIns="99050" bIns="99050" anchor="t" anchorCtr="0">
              <a:noAutofit/>
            </a:bodyPr>
            <a:lstStyle/>
            <a:p>
              <a:pPr marL="0" marR="0" lvl="0" indent="0" algn="l" rtl="0">
                <a:lnSpc>
                  <a:spcPct val="90000"/>
                </a:lnSpc>
                <a:spcBef>
                  <a:spcPts val="0"/>
                </a:spcBef>
                <a:spcAft>
                  <a:spcPts val="0"/>
                </a:spcAft>
                <a:buClr>
                  <a:schemeClr val="lt1"/>
                </a:buClr>
                <a:buSzPts val="2600"/>
                <a:buFont typeface="Calibri"/>
                <a:buNone/>
              </a:pPr>
              <a:r>
                <a:rPr lang="en-US" sz="2600">
                  <a:solidFill>
                    <a:schemeClr val="lt1"/>
                  </a:solidFill>
                  <a:latin typeface="Calibri"/>
                  <a:ea typeface="Calibri"/>
                  <a:cs typeface="Calibri"/>
                  <a:sym typeface="Calibri"/>
                </a:rPr>
                <a:t>Q: Are students required to take a world language to graduate from high school?</a:t>
              </a:r>
              <a:endParaRPr/>
            </a:p>
          </p:txBody>
        </p:sp>
        <p:cxnSp>
          <p:nvCxnSpPr>
            <p:cNvPr id="339" name="Google Shape;339;g111aa9ed92f_0_2"/>
            <p:cNvCxnSpPr/>
            <p:nvPr/>
          </p:nvCxnSpPr>
          <p:spPr>
            <a:xfrm>
              <a:off x="0" y="1751345"/>
              <a:ext cx="4887600" cy="0"/>
            </a:xfrm>
            <a:prstGeom prst="straightConnector1">
              <a:avLst/>
            </a:prstGeom>
            <a:gradFill>
              <a:gsLst>
                <a:gs pos="0">
                  <a:srgbClr val="C6C3C3"/>
                </a:gs>
                <a:gs pos="50000">
                  <a:srgbClr val="BFBBBB"/>
                </a:gs>
                <a:gs pos="100000">
                  <a:srgbClr val="A8A5A5"/>
                </a:gs>
              </a:gsLst>
              <a:lin ang="5400012" scaled="0"/>
            </a:gradFill>
            <a:ln w="9525" cap="flat" cmpd="sng">
              <a:solidFill>
                <a:srgbClr val="BFBCBC"/>
              </a:solidFill>
              <a:prstDash val="solid"/>
              <a:miter lim="800000"/>
              <a:headEnd type="none" w="sm" len="sm"/>
              <a:tailEnd type="none" w="sm" len="sm"/>
            </a:ln>
          </p:spPr>
        </p:cxnSp>
        <p:sp>
          <p:nvSpPr>
            <p:cNvPr id="340" name="Google Shape;340;g111aa9ed92f_0_2"/>
            <p:cNvSpPr/>
            <p:nvPr/>
          </p:nvSpPr>
          <p:spPr>
            <a:xfrm>
              <a:off x="0" y="1751345"/>
              <a:ext cx="4887600" cy="175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g111aa9ed92f_0_2"/>
            <p:cNvSpPr txBox="1"/>
            <p:nvPr/>
          </p:nvSpPr>
          <p:spPr>
            <a:xfrm>
              <a:off x="3" y="1751336"/>
              <a:ext cx="4887600" cy="3110100"/>
            </a:xfrm>
            <a:prstGeom prst="rect">
              <a:avLst/>
            </a:prstGeom>
            <a:noFill/>
            <a:ln>
              <a:noFill/>
            </a:ln>
          </p:spPr>
          <p:txBody>
            <a:bodyPr spcFirstLastPara="1" wrap="square" lIns="99050" tIns="99050" rIns="99050" bIns="99050" anchor="t" anchorCtr="0">
              <a:noAutofit/>
            </a:bodyPr>
            <a:lstStyle/>
            <a:p>
              <a:pPr marL="0" marR="0" lvl="0" indent="0" algn="l" rtl="0">
                <a:lnSpc>
                  <a:spcPct val="90000"/>
                </a:lnSpc>
                <a:spcBef>
                  <a:spcPts val="0"/>
                </a:spcBef>
                <a:spcAft>
                  <a:spcPts val="0"/>
                </a:spcAft>
                <a:buClr>
                  <a:schemeClr val="lt1"/>
                </a:buClr>
                <a:buSzPts val="2600"/>
                <a:buFont typeface="Calibri"/>
                <a:buNone/>
              </a:pPr>
              <a:r>
                <a:rPr lang="en-US" sz="2600">
                  <a:solidFill>
                    <a:schemeClr val="lt1"/>
                  </a:solidFill>
                  <a:latin typeface="Calibri"/>
                  <a:ea typeface="Calibri"/>
                  <a:cs typeface="Calibri"/>
                  <a:sym typeface="Calibri"/>
                </a:rPr>
                <a:t>A: </a:t>
              </a:r>
              <a:r>
                <a:rPr lang="en-US" sz="2400">
                  <a:solidFill>
                    <a:schemeClr val="lt1"/>
                  </a:solidFill>
                  <a:latin typeface="Calibri"/>
                  <a:ea typeface="Calibri"/>
                  <a:cs typeface="Calibri"/>
                  <a:sym typeface="Calibri"/>
                </a:rPr>
                <a:t>While there is no world language requirement for high school graduation, students are encouraged to take at least two years of a world language if they plan to attend a four-year college/university. Three or more years is highly recommended.</a:t>
              </a:r>
              <a:endParaRPr sz="1200"/>
            </a:p>
          </p:txBody>
        </p:sp>
      </p:grpSp>
      <p:pic>
        <p:nvPicPr>
          <p:cNvPr id="342" name="Google Shape;342;g111aa9ed92f_0_2"/>
          <p:cNvPicPr preferRelativeResize="0"/>
          <p:nvPr/>
        </p:nvPicPr>
        <p:blipFill rotWithShape="1">
          <a:blip r:embed="rId4">
            <a:alphaModFix/>
          </a:blip>
          <a:srcRect/>
          <a:stretch/>
        </p:blipFill>
        <p:spPr>
          <a:xfrm>
            <a:off x="11256922" y="6198086"/>
            <a:ext cx="487363" cy="48736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2"/>
                                        </p:tgtEl>
                                        <p:attrNameLst>
                                          <p:attrName>style.visibility</p:attrName>
                                        </p:attrNameLst>
                                      </p:cBhvr>
                                      <p:to>
                                        <p:strVal val="visible"/>
                                      </p:to>
                                    </p:set>
                                    <p:animEffect transition="in" filter="fade">
                                      <p:cBhvr>
                                        <p:cTn id="7" dur="50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46"/>
        <p:cNvGrpSpPr/>
        <p:nvPr/>
      </p:nvGrpSpPr>
      <p:grpSpPr>
        <a:xfrm>
          <a:off x="0" y="0"/>
          <a:ext cx="0" cy="0"/>
          <a:chOff x="0" y="0"/>
          <a:chExt cx="0" cy="0"/>
        </a:xfrm>
      </p:grpSpPr>
      <p:sp>
        <p:nvSpPr>
          <p:cNvPr id="347" name="Google Shape;347;p24"/>
          <p:cNvSpPr/>
          <p:nvPr/>
        </p:nvSpPr>
        <p:spPr>
          <a:xfrm>
            <a:off x="6139544" y="0"/>
            <a:ext cx="4680857" cy="6858000"/>
          </a:xfrm>
          <a:prstGeom prst="parallelogram">
            <a:avLst>
              <a:gd name="adj" fmla="val 25000"/>
            </a:avLst>
          </a:prstGeom>
          <a:solidFill>
            <a:schemeClr val="accent1"/>
          </a:solidFill>
          <a:ln w="12700" cap="flat" cmpd="sng">
            <a:solidFill>
              <a:srgbClr val="455E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48" name="Google Shape;348;p24"/>
          <p:cNvPicPr preferRelativeResize="0"/>
          <p:nvPr/>
        </p:nvPicPr>
        <p:blipFill rotWithShape="1">
          <a:blip r:embed="rId3">
            <a:alphaModFix/>
          </a:blip>
          <a:srcRect/>
          <a:stretch/>
        </p:blipFill>
        <p:spPr>
          <a:xfrm rot="164430">
            <a:off x="6503008" y="-257159"/>
            <a:ext cx="4055389" cy="7209580"/>
          </a:xfrm>
          <a:prstGeom prst="parallelogram">
            <a:avLst>
              <a:gd name="adj" fmla="val 25000"/>
            </a:avLst>
          </a:prstGeom>
          <a:noFill/>
          <a:ln>
            <a:noFill/>
          </a:ln>
        </p:spPr>
      </p:pic>
      <p:sp>
        <p:nvSpPr>
          <p:cNvPr id="349" name="Google Shape;349;p24"/>
          <p:cNvSpPr txBox="1"/>
          <p:nvPr/>
        </p:nvSpPr>
        <p:spPr>
          <a:xfrm>
            <a:off x="1371599" y="1366897"/>
            <a:ext cx="3614057" cy="206210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lt1"/>
                </a:solidFill>
                <a:latin typeface="Open Sans"/>
                <a:ea typeface="Open Sans"/>
                <a:cs typeface="Open Sans"/>
                <a:sym typeface="Open Sans"/>
              </a:rPr>
              <a:t>What advice would you give to an incoming 9</a:t>
            </a:r>
            <a:r>
              <a:rPr lang="en-US" sz="3200" baseline="30000">
                <a:solidFill>
                  <a:schemeClr val="lt1"/>
                </a:solidFill>
                <a:latin typeface="Open Sans"/>
                <a:ea typeface="Open Sans"/>
                <a:cs typeface="Open Sans"/>
                <a:sym typeface="Open Sans"/>
              </a:rPr>
              <a:t>th</a:t>
            </a:r>
            <a:r>
              <a:rPr lang="en-US" sz="3200">
                <a:solidFill>
                  <a:schemeClr val="lt1"/>
                </a:solidFill>
                <a:latin typeface="Open Sans"/>
                <a:ea typeface="Open Sans"/>
                <a:cs typeface="Open Sans"/>
                <a:sym typeface="Open Sans"/>
              </a:rPr>
              <a:t> grade student?</a:t>
            </a:r>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8"/>
                                        </p:tgtEl>
                                        <p:attrNameLst>
                                          <p:attrName>style.visibility</p:attrName>
                                        </p:attrNameLst>
                                      </p:cBhvr>
                                      <p:to>
                                        <p:strVal val="visible"/>
                                      </p:to>
                                    </p:set>
                                    <p:animEffect transition="in" filter="fade">
                                      <p:cBhvr>
                                        <p:cTn id="7" dur="5000"/>
                                        <p:tgtEl>
                                          <p:spTgt spid="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53"/>
        <p:cNvGrpSpPr/>
        <p:nvPr/>
      </p:nvGrpSpPr>
      <p:grpSpPr>
        <a:xfrm>
          <a:off x="0" y="0"/>
          <a:ext cx="0" cy="0"/>
          <a:chOff x="0" y="0"/>
          <a:chExt cx="0" cy="0"/>
        </a:xfrm>
      </p:grpSpPr>
      <p:pic>
        <p:nvPicPr>
          <p:cNvPr id="354" name="Google Shape;354;p25"/>
          <p:cNvPicPr preferRelativeResize="0"/>
          <p:nvPr/>
        </p:nvPicPr>
        <p:blipFill rotWithShape="1">
          <a:blip r:embed="rId3">
            <a:alphaModFix/>
          </a:blip>
          <a:srcRect/>
          <a:stretch/>
        </p:blipFill>
        <p:spPr>
          <a:xfrm>
            <a:off x="1479096" y="195943"/>
            <a:ext cx="3637189" cy="6466114"/>
          </a:xfrm>
          <a:prstGeom prst="ellipse">
            <a:avLst/>
          </a:prstGeom>
          <a:noFill/>
          <a:ln>
            <a:noFill/>
          </a:ln>
        </p:spPr>
      </p:pic>
      <p:sp>
        <p:nvSpPr>
          <p:cNvPr id="355" name="Google Shape;355;p25"/>
          <p:cNvSpPr txBox="1"/>
          <p:nvPr/>
        </p:nvSpPr>
        <p:spPr>
          <a:xfrm>
            <a:off x="7195457" y="1915886"/>
            <a:ext cx="3189514" cy="25545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lt1"/>
                </a:solidFill>
                <a:latin typeface="Open Sans"/>
                <a:ea typeface="Open Sans"/>
                <a:cs typeface="Open Sans"/>
                <a:sym typeface="Open Sans"/>
              </a:rPr>
              <a:t>What advice would you give to an incoming 9</a:t>
            </a:r>
            <a:r>
              <a:rPr lang="en-US" sz="3200" baseline="30000">
                <a:solidFill>
                  <a:schemeClr val="lt1"/>
                </a:solidFill>
                <a:latin typeface="Open Sans"/>
                <a:ea typeface="Open Sans"/>
                <a:cs typeface="Open Sans"/>
                <a:sym typeface="Open Sans"/>
              </a:rPr>
              <a:t>th</a:t>
            </a:r>
            <a:r>
              <a:rPr lang="en-US" sz="3200">
                <a:solidFill>
                  <a:schemeClr val="lt1"/>
                </a:solidFill>
                <a:latin typeface="Open Sans"/>
                <a:ea typeface="Open Sans"/>
                <a:cs typeface="Open Sans"/>
                <a:sym typeface="Open Sans"/>
              </a:rPr>
              <a:t> grade student?</a:t>
            </a:r>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4"/>
                                        </p:tgtEl>
                                        <p:attrNameLst>
                                          <p:attrName>style.visibility</p:attrName>
                                        </p:attrNameLst>
                                      </p:cBhvr>
                                      <p:to>
                                        <p:strVal val="visible"/>
                                      </p:to>
                                    </p:set>
                                    <p:animEffect transition="in" filter="fade">
                                      <p:cBhvr>
                                        <p:cTn id="7" dur="4363"/>
                                        <p:tgtEl>
                                          <p:spTgt spid="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59"/>
        <p:cNvGrpSpPr/>
        <p:nvPr/>
      </p:nvGrpSpPr>
      <p:grpSpPr>
        <a:xfrm>
          <a:off x="0" y="0"/>
          <a:ext cx="0" cy="0"/>
          <a:chOff x="0" y="0"/>
          <a:chExt cx="0" cy="0"/>
        </a:xfrm>
      </p:grpSpPr>
      <p:pic>
        <p:nvPicPr>
          <p:cNvPr id="360" name="Google Shape;360;p26"/>
          <p:cNvPicPr preferRelativeResize="0"/>
          <p:nvPr/>
        </p:nvPicPr>
        <p:blipFill rotWithShape="1">
          <a:blip r:embed="rId3">
            <a:alphaModFix/>
          </a:blip>
          <a:srcRect/>
          <a:stretch/>
        </p:blipFill>
        <p:spPr>
          <a:xfrm>
            <a:off x="1185182" y="205618"/>
            <a:ext cx="3626305" cy="6446764"/>
          </a:xfrm>
          <a:prstGeom prst="teardrop">
            <a:avLst>
              <a:gd name="adj" fmla="val 100000"/>
            </a:avLst>
          </a:prstGeom>
          <a:noFill/>
          <a:ln>
            <a:noFill/>
          </a:ln>
        </p:spPr>
      </p:pic>
      <p:sp>
        <p:nvSpPr>
          <p:cNvPr id="361" name="Google Shape;361;p26"/>
          <p:cNvSpPr txBox="1"/>
          <p:nvPr/>
        </p:nvSpPr>
        <p:spPr>
          <a:xfrm>
            <a:off x="6259286" y="751114"/>
            <a:ext cx="3189514" cy="25545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lt1"/>
                </a:solidFill>
                <a:latin typeface="Open Sans"/>
                <a:ea typeface="Open Sans"/>
                <a:cs typeface="Open Sans"/>
                <a:sym typeface="Open Sans"/>
              </a:rPr>
              <a:t>What advice would you give to an incoming 9</a:t>
            </a:r>
            <a:r>
              <a:rPr lang="en-US" sz="3200" baseline="30000">
                <a:solidFill>
                  <a:schemeClr val="lt1"/>
                </a:solidFill>
                <a:latin typeface="Open Sans"/>
                <a:ea typeface="Open Sans"/>
                <a:cs typeface="Open Sans"/>
                <a:sym typeface="Open Sans"/>
              </a:rPr>
              <a:t>th</a:t>
            </a:r>
            <a:r>
              <a:rPr lang="en-US" sz="3200">
                <a:solidFill>
                  <a:schemeClr val="lt1"/>
                </a:solidFill>
                <a:latin typeface="Open Sans"/>
                <a:ea typeface="Open Sans"/>
                <a:cs typeface="Open Sans"/>
                <a:sym typeface="Open Sans"/>
              </a:rPr>
              <a:t> grade student?</a:t>
            </a:r>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0"/>
                                        </p:tgtEl>
                                        <p:attrNameLst>
                                          <p:attrName>style.visibility</p:attrName>
                                        </p:attrNameLst>
                                      </p:cBhvr>
                                      <p:to>
                                        <p:strVal val="visible"/>
                                      </p:to>
                                    </p:set>
                                    <p:animEffect transition="in" filter="fade">
                                      <p:cBhvr>
                                        <p:cTn id="7" dur="500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65"/>
        <p:cNvGrpSpPr/>
        <p:nvPr/>
      </p:nvGrpSpPr>
      <p:grpSpPr>
        <a:xfrm>
          <a:off x="0" y="0"/>
          <a:ext cx="0" cy="0"/>
          <a:chOff x="0" y="0"/>
          <a:chExt cx="0" cy="0"/>
        </a:xfrm>
      </p:grpSpPr>
      <p:sp>
        <p:nvSpPr>
          <p:cNvPr id="366" name="Google Shape;366;p27"/>
          <p:cNvSpPr/>
          <p:nvPr/>
        </p:nvSpPr>
        <p:spPr>
          <a:xfrm>
            <a:off x="327546" y="4572000"/>
            <a:ext cx="7058307" cy="1964266"/>
          </a:xfrm>
          <a:prstGeom prst="rect">
            <a:avLst/>
          </a:prstGeom>
          <a:solidFill>
            <a:srgbClr val="2D545A">
              <a:alpha val="9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67" name="Google Shape;367;p27"/>
          <p:cNvSpPr txBox="1">
            <a:spLocks noGrp="1"/>
          </p:cNvSpPr>
          <p:nvPr>
            <p:ph type="title"/>
          </p:nvPr>
        </p:nvSpPr>
        <p:spPr>
          <a:xfrm>
            <a:off x="413420" y="2411799"/>
            <a:ext cx="6594189" cy="162521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4400"/>
              <a:buFont typeface="Georgia"/>
              <a:buNone/>
            </a:pPr>
            <a:r>
              <a:rPr lang="en-US" dirty="0">
                <a:solidFill>
                  <a:srgbClr val="FFFFFF"/>
                </a:solidFill>
                <a:latin typeface="Georgia"/>
                <a:ea typeface="Georgia"/>
                <a:cs typeface="Georgia"/>
                <a:sym typeface="Georgia"/>
              </a:rPr>
              <a:t>LRHS COUNSELORS</a:t>
            </a:r>
            <a:endParaRPr dirty="0"/>
          </a:p>
        </p:txBody>
      </p:sp>
      <p:sp>
        <p:nvSpPr>
          <p:cNvPr id="369" name="Google Shape;369;p27"/>
          <p:cNvSpPr/>
          <p:nvPr/>
        </p:nvSpPr>
        <p:spPr>
          <a:xfrm>
            <a:off x="7582563" y="321733"/>
            <a:ext cx="4335613" cy="6214534"/>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70" name="Google Shape;370;p27"/>
          <p:cNvSpPr txBox="1">
            <a:spLocks noGrp="1"/>
          </p:cNvSpPr>
          <p:nvPr>
            <p:ph type="body" idx="1"/>
          </p:nvPr>
        </p:nvSpPr>
        <p:spPr>
          <a:xfrm>
            <a:off x="8029319" y="917725"/>
            <a:ext cx="3424739" cy="48523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2000"/>
              <a:buNone/>
            </a:pPr>
            <a:r>
              <a:rPr lang="en-US" sz="2400" dirty="0">
                <a:latin typeface="Bree Serif"/>
                <a:ea typeface="Bree Serif"/>
                <a:cs typeface="Bree Serif"/>
                <a:sym typeface="Bree Serif"/>
              </a:rPr>
              <a:t>Melissa Alter (Ho-Me)</a:t>
            </a:r>
            <a:endParaRPr sz="2400" dirty="0">
              <a:latin typeface="Bree Serif"/>
              <a:ea typeface="Bree Serif"/>
              <a:cs typeface="Bree Serif"/>
              <a:sym typeface="Bree Serif"/>
            </a:endParaRPr>
          </a:p>
          <a:p>
            <a:pPr marL="0" lvl="0" indent="0" algn="l" rtl="0">
              <a:lnSpc>
                <a:spcPct val="90000"/>
              </a:lnSpc>
              <a:spcBef>
                <a:spcPts val="600"/>
              </a:spcBef>
              <a:spcAft>
                <a:spcPts val="0"/>
              </a:spcAft>
              <a:buClr>
                <a:srgbClr val="FFFFFF"/>
              </a:buClr>
              <a:buSzPts val="2000"/>
              <a:buNone/>
            </a:pPr>
            <a:r>
              <a:rPr lang="en-US" sz="2400" dirty="0">
                <a:solidFill>
                  <a:srgbClr val="FFFFFF"/>
                </a:solidFill>
                <a:latin typeface="Bree Serif"/>
                <a:ea typeface="Bree Serif"/>
                <a:cs typeface="Bree Serif"/>
                <a:sym typeface="Bree Serif"/>
              </a:rPr>
              <a:t>Jenna Moser (Sb-Z)</a:t>
            </a:r>
            <a:endParaRPr sz="2400" dirty="0">
              <a:latin typeface="Bree Serif"/>
              <a:ea typeface="Bree Serif"/>
              <a:cs typeface="Bree Serif"/>
              <a:sym typeface="Bree Serif"/>
            </a:endParaRPr>
          </a:p>
          <a:p>
            <a:pPr marL="0" lvl="0" indent="0" algn="l" rtl="0">
              <a:lnSpc>
                <a:spcPct val="90000"/>
              </a:lnSpc>
              <a:spcBef>
                <a:spcPts val="600"/>
              </a:spcBef>
              <a:spcAft>
                <a:spcPts val="0"/>
              </a:spcAft>
              <a:buClr>
                <a:srgbClr val="FFFFFF"/>
              </a:buClr>
              <a:buSzPts val="2000"/>
              <a:buNone/>
            </a:pPr>
            <a:r>
              <a:rPr lang="en-US" sz="2400" dirty="0">
                <a:solidFill>
                  <a:srgbClr val="FFFFFF"/>
                </a:solidFill>
                <a:latin typeface="Bree Serif"/>
                <a:ea typeface="Bree Serif"/>
                <a:cs typeface="Bree Serif"/>
                <a:sym typeface="Bree Serif"/>
              </a:rPr>
              <a:t>Terry Rey (A-C)</a:t>
            </a:r>
            <a:endParaRPr sz="2400" dirty="0">
              <a:latin typeface="Bree Serif"/>
              <a:ea typeface="Bree Serif"/>
              <a:cs typeface="Bree Serif"/>
              <a:sym typeface="Bree Serif"/>
            </a:endParaRPr>
          </a:p>
          <a:p>
            <a:pPr marL="0" lvl="0" indent="0" algn="l" rtl="0">
              <a:lnSpc>
                <a:spcPct val="90000"/>
              </a:lnSpc>
              <a:spcBef>
                <a:spcPts val="600"/>
              </a:spcBef>
              <a:spcAft>
                <a:spcPts val="0"/>
              </a:spcAft>
              <a:buClr>
                <a:srgbClr val="FFFFFF"/>
              </a:buClr>
              <a:buSzPts val="2000"/>
              <a:buNone/>
            </a:pPr>
            <a:r>
              <a:rPr lang="en-US" sz="2400" dirty="0">
                <a:solidFill>
                  <a:srgbClr val="FFFFFF"/>
                </a:solidFill>
                <a:latin typeface="Bree Serif"/>
                <a:ea typeface="Bree Serif"/>
                <a:cs typeface="Bree Serif"/>
                <a:sym typeface="Bree Serif"/>
              </a:rPr>
              <a:t>Monica Shackelford (D-Hi)</a:t>
            </a:r>
            <a:endParaRPr sz="2400" dirty="0">
              <a:latin typeface="Bree Serif"/>
              <a:ea typeface="Bree Serif"/>
              <a:cs typeface="Bree Serif"/>
              <a:sym typeface="Bree Serif"/>
            </a:endParaRPr>
          </a:p>
          <a:p>
            <a:pPr marL="0" lvl="0" indent="0" algn="l" rtl="0">
              <a:lnSpc>
                <a:spcPct val="90000"/>
              </a:lnSpc>
              <a:spcBef>
                <a:spcPts val="600"/>
              </a:spcBef>
              <a:spcAft>
                <a:spcPts val="0"/>
              </a:spcAft>
              <a:buClr>
                <a:srgbClr val="FFFFFF"/>
              </a:buClr>
              <a:buSzPts val="2000"/>
              <a:buNone/>
            </a:pPr>
            <a:r>
              <a:rPr lang="en-US" sz="2400" dirty="0">
                <a:solidFill>
                  <a:srgbClr val="FFFFFF"/>
                </a:solidFill>
                <a:latin typeface="Bree Serif"/>
                <a:ea typeface="Bree Serif"/>
                <a:cs typeface="Bree Serif"/>
                <a:sym typeface="Bree Serif"/>
              </a:rPr>
              <a:t>Tasia </a:t>
            </a:r>
            <a:r>
              <a:rPr lang="en-US" sz="2400" dirty="0" err="1">
                <a:solidFill>
                  <a:srgbClr val="FFFFFF"/>
                </a:solidFill>
                <a:latin typeface="Bree Serif"/>
                <a:ea typeface="Bree Serif"/>
                <a:cs typeface="Bree Serif"/>
                <a:sym typeface="Bree Serif"/>
              </a:rPr>
              <a:t>Verno</a:t>
            </a:r>
            <a:r>
              <a:rPr lang="en-US" sz="2400" dirty="0">
                <a:solidFill>
                  <a:srgbClr val="FFFFFF"/>
                </a:solidFill>
                <a:latin typeface="Bree Serif"/>
                <a:ea typeface="Bree Serif"/>
                <a:cs typeface="Bree Serif"/>
                <a:sym typeface="Bree Serif"/>
              </a:rPr>
              <a:t> (Mi-Sa)</a:t>
            </a:r>
            <a:endParaRPr sz="2400" dirty="0">
              <a:latin typeface="Bree Serif"/>
              <a:ea typeface="Bree Serif"/>
              <a:cs typeface="Bree Serif"/>
              <a:sym typeface="Bree Serif"/>
            </a:endParaRPr>
          </a:p>
        </p:txBody>
      </p:sp>
    </p:spTree>
  </p:cSld>
  <p:clrMapOvr>
    <a:masterClrMapping/>
  </p:clrMapOvr>
  <mc:AlternateContent xmlns:mc="http://schemas.openxmlformats.org/markup-compatibility/2006" xmlns:p14="http://schemas.microsoft.com/office/powerpoint/2010/main">
    <mc:Choice Requires="p14">
      <p:transition spd="slow" p14:dur="3400" advTm="11764">
        <p14:revea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106"/>
        <p:cNvGrpSpPr/>
        <p:nvPr/>
      </p:nvGrpSpPr>
      <p:grpSpPr>
        <a:xfrm>
          <a:off x="0" y="0"/>
          <a:ext cx="0" cy="0"/>
          <a:chOff x="0" y="0"/>
          <a:chExt cx="0" cy="0"/>
        </a:xfrm>
      </p:grpSpPr>
      <p:pic>
        <p:nvPicPr>
          <p:cNvPr id="107" name="Google Shape;107;p3"/>
          <p:cNvPicPr preferRelativeResize="0"/>
          <p:nvPr/>
        </p:nvPicPr>
        <p:blipFill rotWithShape="1">
          <a:blip r:embed="rId3">
            <a:alphaModFix/>
          </a:blip>
          <a:srcRect/>
          <a:stretch/>
        </p:blipFill>
        <p:spPr>
          <a:xfrm>
            <a:off x="1" y="-6858"/>
            <a:ext cx="12192000" cy="6858000"/>
          </a:xfrm>
          <a:prstGeom prst="rect">
            <a:avLst/>
          </a:prstGeom>
          <a:noFill/>
          <a:ln>
            <a:noFill/>
          </a:ln>
        </p:spPr>
      </p:pic>
      <p:sp>
        <p:nvSpPr>
          <p:cNvPr id="108" name="Google Shape;108;p3"/>
          <p:cNvSpPr/>
          <p:nvPr/>
        </p:nvSpPr>
        <p:spPr>
          <a:xfrm>
            <a:off x="879542" y="0"/>
            <a:ext cx="10432916" cy="6858000"/>
          </a:xfrm>
          <a:custGeom>
            <a:avLst/>
            <a:gdLst/>
            <a:ahLst/>
            <a:cxnLst/>
            <a:rect l="l" t="t" r="r" b="b"/>
            <a:pathLst>
              <a:path w="10432916" h="6858000" extrusionOk="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9" name="Google Shape;109;p3"/>
          <p:cNvSpPr/>
          <p:nvPr/>
        </p:nvSpPr>
        <p:spPr>
          <a:xfrm>
            <a:off x="1134942" y="0"/>
            <a:ext cx="9922116" cy="6858000"/>
          </a:xfrm>
          <a:custGeom>
            <a:avLst/>
            <a:gdLst/>
            <a:ahLst/>
            <a:cxnLst/>
            <a:rect l="l" t="t" r="r" b="b"/>
            <a:pathLst>
              <a:path w="9922116" h="6858000" extrusionOk="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0" name="Google Shape;110;p3"/>
          <p:cNvSpPr txBox="1">
            <a:spLocks noGrp="1"/>
          </p:cNvSpPr>
          <p:nvPr>
            <p:ph type="title"/>
          </p:nvPr>
        </p:nvSpPr>
        <p:spPr>
          <a:xfrm>
            <a:off x="2311147" y="365760"/>
            <a:ext cx="7569706" cy="128823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Georgia"/>
              <a:buNone/>
            </a:pPr>
            <a:r>
              <a:rPr lang="en-US">
                <a:latin typeface="Georgia"/>
                <a:ea typeface="Georgia"/>
                <a:cs typeface="Georgia"/>
                <a:sym typeface="Georgia"/>
              </a:rPr>
              <a:t>Graduation Requirements</a:t>
            </a:r>
            <a:endParaRPr/>
          </a:p>
        </p:txBody>
      </p:sp>
      <p:sp>
        <p:nvSpPr>
          <p:cNvPr id="111" name="Google Shape;111;p3"/>
          <p:cNvSpPr txBox="1">
            <a:spLocks noGrp="1"/>
          </p:cNvSpPr>
          <p:nvPr>
            <p:ph type="body" idx="1"/>
          </p:nvPr>
        </p:nvSpPr>
        <p:spPr>
          <a:xfrm>
            <a:off x="1905000" y="1438275"/>
            <a:ext cx="8420099" cy="4543425"/>
          </a:xfrm>
          <a:prstGeom prst="rect">
            <a:avLst/>
          </a:prstGeom>
          <a:noFill/>
          <a:ln>
            <a:noFill/>
          </a:ln>
        </p:spPr>
        <p:txBody>
          <a:bodyPr spcFirstLastPara="1" wrap="square" lIns="91425" tIns="45700" rIns="91425" bIns="45700" anchor="t" anchorCtr="0">
            <a:normAutofit fontScale="92500" lnSpcReduction="20000"/>
          </a:bodyPr>
          <a:lstStyle/>
          <a:p>
            <a:pPr marL="228600" lvl="0" indent="-219075" algn="l" rtl="0">
              <a:lnSpc>
                <a:spcPct val="110000"/>
              </a:lnSpc>
              <a:spcBef>
                <a:spcPts val="0"/>
              </a:spcBef>
              <a:spcAft>
                <a:spcPts val="0"/>
              </a:spcAft>
              <a:buClr>
                <a:schemeClr val="lt1"/>
              </a:buClr>
              <a:buSzPct val="100000"/>
              <a:buChar char="•"/>
            </a:pPr>
            <a:r>
              <a:rPr lang="en-US" sz="2000">
                <a:latin typeface="Trebuchet MS"/>
                <a:ea typeface="Trebuchet MS"/>
                <a:cs typeface="Trebuchet MS"/>
                <a:sym typeface="Trebuchet MS"/>
              </a:rPr>
              <a:t>Earn 24 Credits including the following:</a:t>
            </a:r>
            <a:endParaRPr/>
          </a:p>
          <a:p>
            <a:pPr marL="365760" lvl="0" indent="0" algn="l" rtl="0">
              <a:lnSpc>
                <a:spcPct val="110000"/>
              </a:lnSpc>
              <a:spcBef>
                <a:spcPts val="1000"/>
              </a:spcBef>
              <a:spcAft>
                <a:spcPts val="0"/>
              </a:spcAft>
              <a:buClr>
                <a:schemeClr val="lt1"/>
              </a:buClr>
              <a:buSzPct val="100000"/>
              <a:buNone/>
            </a:pPr>
            <a:r>
              <a:rPr lang="en-US" sz="2000">
                <a:latin typeface="Georgia"/>
                <a:ea typeface="Georgia"/>
                <a:cs typeface="Georgia"/>
                <a:sym typeface="Georgia"/>
              </a:rPr>
              <a:t>4 English</a:t>
            </a:r>
            <a:endParaRPr/>
          </a:p>
          <a:p>
            <a:pPr marL="365760" lvl="0" indent="0" algn="l" rtl="0">
              <a:lnSpc>
                <a:spcPct val="110000"/>
              </a:lnSpc>
              <a:spcBef>
                <a:spcPts val="1000"/>
              </a:spcBef>
              <a:spcAft>
                <a:spcPts val="0"/>
              </a:spcAft>
              <a:buClr>
                <a:schemeClr val="lt1"/>
              </a:buClr>
              <a:buSzPct val="100000"/>
              <a:buNone/>
            </a:pPr>
            <a:r>
              <a:rPr lang="en-US" sz="2000">
                <a:latin typeface="Georgia"/>
                <a:ea typeface="Georgia"/>
                <a:cs typeface="Georgia"/>
                <a:sym typeface="Georgia"/>
              </a:rPr>
              <a:t>4 Math (including Algebra 1 and Geometry)</a:t>
            </a:r>
            <a:endParaRPr/>
          </a:p>
          <a:p>
            <a:pPr marL="365760" lvl="0" indent="0" algn="l" rtl="0">
              <a:lnSpc>
                <a:spcPct val="110000"/>
              </a:lnSpc>
              <a:spcBef>
                <a:spcPts val="1000"/>
              </a:spcBef>
              <a:spcAft>
                <a:spcPts val="0"/>
              </a:spcAft>
              <a:buClr>
                <a:schemeClr val="lt1"/>
              </a:buClr>
              <a:buSzPct val="100000"/>
              <a:buNone/>
            </a:pPr>
            <a:r>
              <a:rPr lang="en-US" sz="2000">
                <a:latin typeface="Georgia"/>
                <a:ea typeface="Georgia"/>
                <a:cs typeface="Georgia"/>
                <a:sym typeface="Georgia"/>
              </a:rPr>
              <a:t>3 Science (including Biology)</a:t>
            </a:r>
            <a:endParaRPr/>
          </a:p>
          <a:p>
            <a:pPr marL="365760" lvl="0" indent="0" algn="l" rtl="0">
              <a:lnSpc>
                <a:spcPct val="110000"/>
              </a:lnSpc>
              <a:spcBef>
                <a:spcPts val="1000"/>
              </a:spcBef>
              <a:spcAft>
                <a:spcPts val="0"/>
              </a:spcAft>
              <a:buClr>
                <a:schemeClr val="lt1"/>
              </a:buClr>
              <a:buSzPct val="100000"/>
              <a:buNone/>
            </a:pPr>
            <a:r>
              <a:rPr lang="en-US" sz="2000">
                <a:latin typeface="Georgia"/>
                <a:ea typeface="Georgia"/>
                <a:cs typeface="Georgia"/>
                <a:sym typeface="Georgia"/>
              </a:rPr>
              <a:t>3 Social Studies (World History, United States History, US Government and Economics)</a:t>
            </a:r>
            <a:endParaRPr/>
          </a:p>
          <a:p>
            <a:pPr marL="365760" lvl="0" indent="0" algn="l" rtl="0">
              <a:lnSpc>
                <a:spcPct val="110000"/>
              </a:lnSpc>
              <a:spcBef>
                <a:spcPts val="1000"/>
              </a:spcBef>
              <a:spcAft>
                <a:spcPts val="0"/>
              </a:spcAft>
              <a:buClr>
                <a:schemeClr val="lt1"/>
              </a:buClr>
              <a:buSzPct val="100000"/>
              <a:buNone/>
            </a:pPr>
            <a:r>
              <a:rPr lang="en-US" sz="2000">
                <a:latin typeface="Georgia"/>
                <a:ea typeface="Georgia"/>
                <a:cs typeface="Georgia"/>
                <a:sym typeface="Georgia"/>
              </a:rPr>
              <a:t>1 HOPE (Health and PE)</a:t>
            </a:r>
            <a:endParaRPr/>
          </a:p>
          <a:p>
            <a:pPr marL="365760" lvl="0" indent="0" algn="l" rtl="0">
              <a:lnSpc>
                <a:spcPct val="110000"/>
              </a:lnSpc>
              <a:spcBef>
                <a:spcPts val="1000"/>
              </a:spcBef>
              <a:spcAft>
                <a:spcPts val="0"/>
              </a:spcAft>
              <a:buClr>
                <a:schemeClr val="lt1"/>
              </a:buClr>
              <a:buSzPct val="100000"/>
              <a:buNone/>
            </a:pPr>
            <a:r>
              <a:rPr lang="en-US" sz="2000">
                <a:latin typeface="Georgia"/>
                <a:ea typeface="Georgia"/>
                <a:cs typeface="Georgia"/>
                <a:sym typeface="Georgia"/>
              </a:rPr>
              <a:t>1 Fine Art</a:t>
            </a:r>
            <a:endParaRPr/>
          </a:p>
          <a:p>
            <a:pPr marL="365760" lvl="0" indent="0" algn="l" rtl="0">
              <a:lnSpc>
                <a:spcPct val="110000"/>
              </a:lnSpc>
              <a:spcBef>
                <a:spcPts val="1000"/>
              </a:spcBef>
              <a:spcAft>
                <a:spcPts val="0"/>
              </a:spcAft>
              <a:buClr>
                <a:schemeClr val="lt1"/>
              </a:buClr>
              <a:buSzPct val="100000"/>
              <a:buNone/>
            </a:pPr>
            <a:r>
              <a:rPr lang="en-US" sz="2000">
                <a:latin typeface="Georgia"/>
                <a:ea typeface="Georgia"/>
                <a:cs typeface="Georgia"/>
                <a:sym typeface="Georgia"/>
              </a:rPr>
              <a:t>8 Electives</a:t>
            </a:r>
            <a:endParaRPr/>
          </a:p>
          <a:p>
            <a:pPr marL="228600" lvl="0" indent="-219075" algn="l" rtl="0">
              <a:lnSpc>
                <a:spcPct val="110000"/>
              </a:lnSpc>
              <a:spcBef>
                <a:spcPts val="1000"/>
              </a:spcBef>
              <a:spcAft>
                <a:spcPts val="0"/>
              </a:spcAft>
              <a:buClr>
                <a:schemeClr val="lt1"/>
              </a:buClr>
              <a:buSzPct val="100000"/>
              <a:buChar char="•"/>
            </a:pPr>
            <a:r>
              <a:rPr lang="en-US" sz="2000">
                <a:latin typeface="Georgia"/>
                <a:ea typeface="Georgia"/>
                <a:cs typeface="Georgia"/>
                <a:sym typeface="Georgia"/>
              </a:rPr>
              <a:t>Earn an un-weighted cumulative GPA of 2.0 or higher</a:t>
            </a:r>
            <a:endParaRPr/>
          </a:p>
          <a:p>
            <a:pPr marL="228600" lvl="0" indent="-219075" algn="l" rtl="0">
              <a:lnSpc>
                <a:spcPct val="110000"/>
              </a:lnSpc>
              <a:spcBef>
                <a:spcPts val="1000"/>
              </a:spcBef>
              <a:spcAft>
                <a:spcPts val="0"/>
              </a:spcAft>
              <a:buClr>
                <a:schemeClr val="lt1"/>
              </a:buClr>
              <a:buSzPct val="100000"/>
              <a:buChar char="•"/>
            </a:pPr>
            <a:r>
              <a:rPr lang="en-US" sz="2000">
                <a:latin typeface="Georgia"/>
                <a:ea typeface="Georgia"/>
                <a:cs typeface="Georgia"/>
                <a:sym typeface="Georgia"/>
              </a:rPr>
              <a:t>Complete at least one course online.</a:t>
            </a:r>
            <a:endParaRPr/>
          </a:p>
          <a:p>
            <a:pPr marL="228600" lvl="0" indent="-219075" algn="l" rtl="0">
              <a:lnSpc>
                <a:spcPct val="110000"/>
              </a:lnSpc>
              <a:spcBef>
                <a:spcPts val="1000"/>
              </a:spcBef>
              <a:spcAft>
                <a:spcPts val="0"/>
              </a:spcAft>
              <a:buClr>
                <a:schemeClr val="lt1"/>
              </a:buClr>
              <a:buSzPct val="100000"/>
              <a:buChar char="•"/>
            </a:pPr>
            <a:r>
              <a:rPr lang="en-US" sz="2000">
                <a:latin typeface="Georgia"/>
                <a:ea typeface="Georgia"/>
                <a:cs typeface="Georgia"/>
                <a:sym typeface="Georgia"/>
              </a:rPr>
              <a:t>Pass the required state assessments (10th Grade FSA/ELA and Alg 1 EOC)</a:t>
            </a:r>
            <a:endParaRPr sz="2000" b="1">
              <a:latin typeface="Georgia"/>
              <a:ea typeface="Georgia"/>
              <a:cs typeface="Georgia"/>
              <a:sym typeface="Georgia"/>
            </a:endParaRPr>
          </a:p>
          <a:p>
            <a:pPr marL="228600" lvl="0" indent="-140525" algn="l" rtl="0">
              <a:lnSpc>
                <a:spcPct val="90000"/>
              </a:lnSpc>
              <a:spcBef>
                <a:spcPts val="1000"/>
              </a:spcBef>
              <a:spcAft>
                <a:spcPts val="0"/>
              </a:spcAft>
              <a:buClr>
                <a:schemeClr val="lt1"/>
              </a:buClr>
              <a:buSzPct val="100000"/>
              <a:buNone/>
            </a:pPr>
            <a:endParaRPr sz="1500"/>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33980"/>
                                  </p:stCondLst>
                                  <p:childTnLst>
                                    <p:set>
                                      <p:cBhvr>
                                        <p:cTn id="6" dur="1" fill="hold">
                                          <p:stCondLst>
                                            <p:cond delay="0"/>
                                          </p:stCondLst>
                                        </p:cTn>
                                        <p:tgtEl>
                                          <p:spTgt spid="111">
                                            <p:txEl>
                                              <p:pRg st="0" end="0"/>
                                            </p:txEl>
                                          </p:spTgt>
                                        </p:tgtEl>
                                        <p:attrNameLst>
                                          <p:attrName>style.visibility</p:attrName>
                                        </p:attrNameLst>
                                      </p:cBhvr>
                                      <p:to>
                                        <p:strVal val="visible"/>
                                      </p:to>
                                    </p:set>
                                  </p:childTnLst>
                                </p:cTn>
                              </p:par>
                              <p:par>
                                <p:cTn id="7" presetID="1" presetClass="entr" presetSubtype="0" fill="hold" nodeType="withEffect">
                                  <p:stCondLst>
                                    <p:cond delay="33980"/>
                                  </p:stCondLst>
                                  <p:childTnLst>
                                    <p:set>
                                      <p:cBhvr>
                                        <p:cTn id="8" dur="1" fill="hold">
                                          <p:stCondLst>
                                            <p:cond delay="0"/>
                                          </p:stCondLst>
                                        </p:cTn>
                                        <p:tgtEl>
                                          <p:spTgt spid="111">
                                            <p:txEl>
                                              <p:pRg st="1" end="1"/>
                                            </p:txEl>
                                          </p:spTgt>
                                        </p:tgtEl>
                                        <p:attrNameLst>
                                          <p:attrName>style.visibility</p:attrName>
                                        </p:attrNameLst>
                                      </p:cBhvr>
                                      <p:to>
                                        <p:strVal val="visible"/>
                                      </p:to>
                                    </p:set>
                                  </p:childTnLst>
                                </p:cTn>
                              </p:par>
                              <p:par>
                                <p:cTn id="9" presetID="1" presetClass="entr" presetSubtype="0" fill="hold" nodeType="withEffect">
                                  <p:stCondLst>
                                    <p:cond delay="33980"/>
                                  </p:stCondLst>
                                  <p:childTnLst>
                                    <p:set>
                                      <p:cBhvr>
                                        <p:cTn id="10" dur="1" fill="hold">
                                          <p:stCondLst>
                                            <p:cond delay="0"/>
                                          </p:stCondLst>
                                        </p:cTn>
                                        <p:tgtEl>
                                          <p:spTgt spid="111">
                                            <p:txEl>
                                              <p:pRg st="2" end="2"/>
                                            </p:txEl>
                                          </p:spTgt>
                                        </p:tgtEl>
                                        <p:attrNameLst>
                                          <p:attrName>style.visibility</p:attrName>
                                        </p:attrNameLst>
                                      </p:cBhvr>
                                      <p:to>
                                        <p:strVal val="visible"/>
                                      </p:to>
                                    </p:set>
                                  </p:childTnLst>
                                </p:cTn>
                              </p:par>
                              <p:par>
                                <p:cTn id="11" presetID="1" presetClass="entr" presetSubtype="0" fill="hold" nodeType="withEffect">
                                  <p:stCondLst>
                                    <p:cond delay="33980"/>
                                  </p:stCondLst>
                                  <p:childTnLst>
                                    <p:set>
                                      <p:cBhvr>
                                        <p:cTn id="12" dur="1" fill="hold">
                                          <p:stCondLst>
                                            <p:cond delay="0"/>
                                          </p:stCondLst>
                                        </p:cTn>
                                        <p:tgtEl>
                                          <p:spTgt spid="111">
                                            <p:txEl>
                                              <p:pRg st="3" end="3"/>
                                            </p:txEl>
                                          </p:spTgt>
                                        </p:tgtEl>
                                        <p:attrNameLst>
                                          <p:attrName>style.visibility</p:attrName>
                                        </p:attrNameLst>
                                      </p:cBhvr>
                                      <p:to>
                                        <p:strVal val="visible"/>
                                      </p:to>
                                    </p:set>
                                  </p:childTnLst>
                                </p:cTn>
                              </p:par>
                              <p:par>
                                <p:cTn id="13" presetID="1" presetClass="entr" presetSubtype="0" fill="hold" nodeType="withEffect">
                                  <p:stCondLst>
                                    <p:cond delay="33980"/>
                                  </p:stCondLst>
                                  <p:childTnLst>
                                    <p:set>
                                      <p:cBhvr>
                                        <p:cTn id="14" dur="1" fill="hold">
                                          <p:stCondLst>
                                            <p:cond delay="0"/>
                                          </p:stCondLst>
                                        </p:cTn>
                                        <p:tgtEl>
                                          <p:spTgt spid="111">
                                            <p:txEl>
                                              <p:pRg st="4" end="4"/>
                                            </p:txEl>
                                          </p:spTgt>
                                        </p:tgtEl>
                                        <p:attrNameLst>
                                          <p:attrName>style.visibility</p:attrName>
                                        </p:attrNameLst>
                                      </p:cBhvr>
                                      <p:to>
                                        <p:strVal val="visible"/>
                                      </p:to>
                                    </p:set>
                                  </p:childTnLst>
                                </p:cTn>
                              </p:par>
                              <p:par>
                                <p:cTn id="15" presetID="1" presetClass="entr" presetSubtype="0" fill="hold" nodeType="withEffect">
                                  <p:stCondLst>
                                    <p:cond delay="33980"/>
                                  </p:stCondLst>
                                  <p:childTnLst>
                                    <p:set>
                                      <p:cBhvr>
                                        <p:cTn id="16" dur="1" fill="hold">
                                          <p:stCondLst>
                                            <p:cond delay="0"/>
                                          </p:stCondLst>
                                        </p:cTn>
                                        <p:tgtEl>
                                          <p:spTgt spid="111">
                                            <p:txEl>
                                              <p:pRg st="5" end="5"/>
                                            </p:txEl>
                                          </p:spTgt>
                                        </p:tgtEl>
                                        <p:attrNameLst>
                                          <p:attrName>style.visibility</p:attrName>
                                        </p:attrNameLst>
                                      </p:cBhvr>
                                      <p:to>
                                        <p:strVal val="visible"/>
                                      </p:to>
                                    </p:set>
                                  </p:childTnLst>
                                </p:cTn>
                              </p:par>
                              <p:par>
                                <p:cTn id="17" presetID="1" presetClass="entr" presetSubtype="0" fill="hold" nodeType="withEffect">
                                  <p:stCondLst>
                                    <p:cond delay="33980"/>
                                  </p:stCondLst>
                                  <p:childTnLst>
                                    <p:set>
                                      <p:cBhvr>
                                        <p:cTn id="18" dur="1" fill="hold">
                                          <p:stCondLst>
                                            <p:cond delay="0"/>
                                          </p:stCondLst>
                                        </p:cTn>
                                        <p:tgtEl>
                                          <p:spTgt spid="111">
                                            <p:txEl>
                                              <p:pRg st="6" end="6"/>
                                            </p:txEl>
                                          </p:spTgt>
                                        </p:tgtEl>
                                        <p:attrNameLst>
                                          <p:attrName>style.visibility</p:attrName>
                                        </p:attrNameLst>
                                      </p:cBhvr>
                                      <p:to>
                                        <p:strVal val="visible"/>
                                      </p:to>
                                    </p:set>
                                  </p:childTnLst>
                                </p:cTn>
                              </p:par>
                              <p:par>
                                <p:cTn id="19" presetID="1" presetClass="entr" presetSubtype="0" fill="hold" nodeType="withEffect">
                                  <p:stCondLst>
                                    <p:cond delay="33980"/>
                                  </p:stCondLst>
                                  <p:childTnLst>
                                    <p:set>
                                      <p:cBhvr>
                                        <p:cTn id="20" dur="1" fill="hold">
                                          <p:stCondLst>
                                            <p:cond delay="0"/>
                                          </p:stCondLst>
                                        </p:cTn>
                                        <p:tgtEl>
                                          <p:spTgt spid="111">
                                            <p:txEl>
                                              <p:pRg st="7" end="7"/>
                                            </p:txEl>
                                          </p:spTgt>
                                        </p:tgtEl>
                                        <p:attrNameLst>
                                          <p:attrName>style.visibility</p:attrName>
                                        </p:attrNameLst>
                                      </p:cBhvr>
                                      <p:to>
                                        <p:strVal val="visible"/>
                                      </p:to>
                                    </p:set>
                                  </p:childTnLst>
                                </p:cTn>
                              </p:par>
                              <p:par>
                                <p:cTn id="21" presetID="1" presetClass="entr" presetSubtype="0" fill="hold" nodeType="withEffect">
                                  <p:stCondLst>
                                    <p:cond delay="33980"/>
                                  </p:stCondLst>
                                  <p:childTnLst>
                                    <p:set>
                                      <p:cBhvr>
                                        <p:cTn id="22" dur="1" fill="hold">
                                          <p:stCondLst>
                                            <p:cond delay="0"/>
                                          </p:stCondLst>
                                        </p:cTn>
                                        <p:tgtEl>
                                          <p:spTgt spid="111">
                                            <p:txEl>
                                              <p:pRg st="8" end="8"/>
                                            </p:txEl>
                                          </p:spTgt>
                                        </p:tgtEl>
                                        <p:attrNameLst>
                                          <p:attrName>style.visibility</p:attrName>
                                        </p:attrNameLst>
                                      </p:cBhvr>
                                      <p:to>
                                        <p:strVal val="visible"/>
                                      </p:to>
                                    </p:set>
                                  </p:childTnLst>
                                </p:cTn>
                              </p:par>
                              <p:par>
                                <p:cTn id="23" presetID="1" presetClass="entr" presetSubtype="0" fill="hold" nodeType="withEffect">
                                  <p:stCondLst>
                                    <p:cond delay="33980"/>
                                  </p:stCondLst>
                                  <p:childTnLst>
                                    <p:set>
                                      <p:cBhvr>
                                        <p:cTn id="24" dur="1" fill="hold">
                                          <p:stCondLst>
                                            <p:cond delay="0"/>
                                          </p:stCondLst>
                                        </p:cTn>
                                        <p:tgtEl>
                                          <p:spTgt spid="111">
                                            <p:txEl>
                                              <p:pRg st="9" end="9"/>
                                            </p:txEl>
                                          </p:spTgt>
                                        </p:tgtEl>
                                        <p:attrNameLst>
                                          <p:attrName>style.visibility</p:attrName>
                                        </p:attrNameLst>
                                      </p:cBhvr>
                                      <p:to>
                                        <p:strVal val="visible"/>
                                      </p:to>
                                    </p:set>
                                  </p:childTnLst>
                                </p:cTn>
                              </p:par>
                              <p:par>
                                <p:cTn id="25" presetID="1" presetClass="entr" presetSubtype="0" fill="hold" nodeType="withEffect">
                                  <p:stCondLst>
                                    <p:cond delay="33980"/>
                                  </p:stCondLst>
                                  <p:childTnLst>
                                    <p:set>
                                      <p:cBhvr>
                                        <p:cTn id="26" dur="1" fill="hold">
                                          <p:stCondLst>
                                            <p:cond delay="0"/>
                                          </p:stCondLst>
                                        </p:cTn>
                                        <p:tgtEl>
                                          <p:spTgt spid="111">
                                            <p:txEl>
                                              <p:pRg st="10" end="10"/>
                                            </p:txEl>
                                          </p:spTgt>
                                        </p:tgtEl>
                                        <p:attrNameLst>
                                          <p:attrName>style.visibility</p:attrName>
                                        </p:attrNameLst>
                                      </p:cBhvr>
                                      <p:to>
                                        <p:strVal val="visible"/>
                                      </p:to>
                                    </p:set>
                                  </p:childTnLst>
                                </p:cTn>
                              </p:par>
                              <p:par>
                                <p:cTn id="27" presetID="1" presetClass="entr" presetSubtype="0" fill="hold" nodeType="withEffect">
                                  <p:stCondLst>
                                    <p:cond delay="33980"/>
                                  </p:stCondLst>
                                  <p:childTnLst>
                                    <p:set>
                                      <p:cBhvr>
                                        <p:cTn id="28" dur="1" fill="hold">
                                          <p:stCondLst>
                                            <p:cond delay="0"/>
                                          </p:stCondLst>
                                        </p:cTn>
                                        <p:tgtEl>
                                          <p:spTgt spid="11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116"/>
        <p:cNvGrpSpPr/>
        <p:nvPr/>
      </p:nvGrpSpPr>
      <p:grpSpPr>
        <a:xfrm>
          <a:off x="0" y="0"/>
          <a:ext cx="0" cy="0"/>
          <a:chOff x="0" y="0"/>
          <a:chExt cx="0" cy="0"/>
        </a:xfrm>
      </p:grpSpPr>
      <p:sp>
        <p:nvSpPr>
          <p:cNvPr id="117" name="Google Shape;117;p4"/>
          <p:cNvSpPr/>
          <p:nvPr/>
        </p:nvSpPr>
        <p:spPr>
          <a:xfrm rot="10800000">
            <a:off x="0" y="0"/>
            <a:ext cx="9952075" cy="6858000"/>
          </a:xfrm>
          <a:custGeom>
            <a:avLst/>
            <a:gdLst/>
            <a:ahLst/>
            <a:cxnLst/>
            <a:rect l="l" t="t" r="r" b="b"/>
            <a:pathLst>
              <a:path w="9952075" h="6858000" extrusionOk="0">
                <a:moveTo>
                  <a:pt x="9952075"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9952075" y="0"/>
                </a:ln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8" name="Google Shape;118;p4"/>
          <p:cNvSpPr/>
          <p:nvPr/>
        </p:nvSpPr>
        <p:spPr>
          <a:xfrm rot="10800000">
            <a:off x="0" y="0"/>
            <a:ext cx="9652017" cy="6858000"/>
          </a:xfrm>
          <a:custGeom>
            <a:avLst/>
            <a:gdLst/>
            <a:ahLst/>
            <a:cxnLst/>
            <a:rect l="l" t="t" r="r" b="b"/>
            <a:pathLst>
              <a:path w="9652017" h="6858000" extrusionOk="0">
                <a:moveTo>
                  <a:pt x="9652017" y="6858000"/>
                </a:moveTo>
                <a:lnTo>
                  <a:pt x="112827" y="6858000"/>
                </a:lnTo>
                <a:lnTo>
                  <a:pt x="76084" y="6638337"/>
                </a:lnTo>
                <a:cubicBezTo>
                  <a:pt x="25944" y="6288079"/>
                  <a:pt x="0" y="5930014"/>
                  <a:pt x="0" y="5565888"/>
                </a:cubicBezTo>
                <a:cubicBezTo>
                  <a:pt x="0" y="3514654"/>
                  <a:pt x="823309" y="1655711"/>
                  <a:pt x="2157501" y="301488"/>
                </a:cubicBezTo>
                <a:lnTo>
                  <a:pt x="2472310" y="0"/>
                </a:lnTo>
                <a:lnTo>
                  <a:pt x="9652017" y="0"/>
                </a:lnTo>
                <a:close/>
              </a:path>
            </a:pathLst>
          </a:cu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9" name="Google Shape;119;p4"/>
          <p:cNvSpPr txBox="1">
            <a:spLocks noGrp="1"/>
          </p:cNvSpPr>
          <p:nvPr>
            <p:ph type="title"/>
          </p:nvPr>
        </p:nvSpPr>
        <p:spPr>
          <a:xfrm>
            <a:off x="838200" y="365126"/>
            <a:ext cx="7757694" cy="128823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400"/>
              <a:buFont typeface="Georgia"/>
              <a:buNone/>
            </a:pPr>
            <a:r>
              <a:rPr lang="en-US">
                <a:latin typeface="Georgia"/>
                <a:ea typeface="Georgia"/>
                <a:cs typeface="Georgia"/>
                <a:sym typeface="Georgia"/>
              </a:rPr>
              <a:t>Testing Requirements</a:t>
            </a:r>
            <a:endParaRPr/>
          </a:p>
        </p:txBody>
      </p:sp>
      <p:sp>
        <p:nvSpPr>
          <p:cNvPr id="120" name="Google Shape;120;p4"/>
          <p:cNvSpPr txBox="1">
            <a:spLocks noGrp="1"/>
          </p:cNvSpPr>
          <p:nvPr>
            <p:ph type="body" idx="1"/>
          </p:nvPr>
        </p:nvSpPr>
        <p:spPr>
          <a:xfrm>
            <a:off x="552450" y="1956390"/>
            <a:ext cx="8296275" cy="3158535"/>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lnSpc>
                <a:spcPct val="150000"/>
              </a:lnSpc>
              <a:spcBef>
                <a:spcPts val="0"/>
              </a:spcBef>
              <a:spcAft>
                <a:spcPts val="0"/>
              </a:spcAft>
              <a:buClr>
                <a:schemeClr val="lt1"/>
              </a:buClr>
              <a:buSzPct val="100000"/>
              <a:buChar char="•"/>
            </a:pPr>
            <a:r>
              <a:rPr lang="en-US" sz="2400">
                <a:latin typeface="Georgia"/>
                <a:ea typeface="Georgia"/>
                <a:cs typeface="Georgia"/>
                <a:sym typeface="Georgia"/>
              </a:rPr>
              <a:t>Level 3 or higher on the Grade 10 FSA ELA (Writing &amp; Reading)</a:t>
            </a:r>
            <a:endParaRPr/>
          </a:p>
          <a:p>
            <a:pPr marL="342900" lvl="0" indent="-342900" algn="l" rtl="0">
              <a:lnSpc>
                <a:spcPct val="150000"/>
              </a:lnSpc>
              <a:spcBef>
                <a:spcPts val="0"/>
              </a:spcBef>
              <a:spcAft>
                <a:spcPts val="0"/>
              </a:spcAft>
              <a:buClr>
                <a:schemeClr val="lt1"/>
              </a:buClr>
              <a:buSzPct val="100000"/>
              <a:buChar char="•"/>
            </a:pPr>
            <a:r>
              <a:rPr lang="en-US" sz="2400">
                <a:latin typeface="Georgia"/>
                <a:ea typeface="Georgia"/>
                <a:cs typeface="Georgia"/>
                <a:sym typeface="Georgia"/>
              </a:rPr>
              <a:t>Level 3 or higher on the Algebra 1 End of Course (EOC) Assessment</a:t>
            </a:r>
            <a:endParaRPr/>
          </a:p>
          <a:p>
            <a:pPr marL="342900" lvl="0" indent="-342900" algn="l" rtl="0">
              <a:lnSpc>
                <a:spcPct val="150000"/>
              </a:lnSpc>
              <a:spcBef>
                <a:spcPts val="0"/>
              </a:spcBef>
              <a:spcAft>
                <a:spcPts val="0"/>
              </a:spcAft>
              <a:buClr>
                <a:schemeClr val="lt1"/>
              </a:buClr>
              <a:buSzPct val="100000"/>
              <a:buChar char="•"/>
            </a:pPr>
            <a:r>
              <a:rPr lang="en-US" sz="2400">
                <a:latin typeface="Georgia"/>
                <a:ea typeface="Georgia"/>
                <a:cs typeface="Georgia"/>
                <a:sym typeface="Georgia"/>
              </a:rPr>
              <a:t>Biology EOC counts 30% of the final course grade</a:t>
            </a:r>
            <a:endParaRPr/>
          </a:p>
          <a:p>
            <a:pPr marL="342900" lvl="0" indent="-342900" algn="l" rtl="0">
              <a:lnSpc>
                <a:spcPct val="150000"/>
              </a:lnSpc>
              <a:spcBef>
                <a:spcPts val="0"/>
              </a:spcBef>
              <a:spcAft>
                <a:spcPts val="0"/>
              </a:spcAft>
              <a:buClr>
                <a:schemeClr val="lt1"/>
              </a:buClr>
              <a:buSzPct val="100000"/>
              <a:buChar char="•"/>
            </a:pPr>
            <a:r>
              <a:rPr lang="en-US" sz="2400">
                <a:latin typeface="Georgia"/>
                <a:ea typeface="Georgia"/>
                <a:cs typeface="Georgia"/>
                <a:sym typeface="Georgia"/>
              </a:rPr>
              <a:t>Geometry EOC counts 30% of the final course grade</a:t>
            </a:r>
            <a:endParaRPr/>
          </a:p>
          <a:p>
            <a:pPr marL="342900" lvl="0" indent="-342900" algn="l" rtl="0">
              <a:lnSpc>
                <a:spcPct val="150000"/>
              </a:lnSpc>
              <a:spcBef>
                <a:spcPts val="0"/>
              </a:spcBef>
              <a:spcAft>
                <a:spcPts val="0"/>
              </a:spcAft>
              <a:buClr>
                <a:schemeClr val="lt1"/>
              </a:buClr>
              <a:buSzPct val="100000"/>
              <a:buChar char="•"/>
            </a:pPr>
            <a:r>
              <a:rPr lang="en-US" sz="2400">
                <a:latin typeface="Georgia"/>
                <a:ea typeface="Georgia"/>
                <a:cs typeface="Georgia"/>
                <a:sym typeface="Georgia"/>
              </a:rPr>
              <a:t>US History EOC counts 30% of the final course grade</a:t>
            </a:r>
            <a:endParaRPr/>
          </a:p>
          <a:p>
            <a:pPr marL="228600" lvl="0" indent="-87629" algn="l" rtl="0">
              <a:lnSpc>
                <a:spcPct val="90000"/>
              </a:lnSpc>
              <a:spcBef>
                <a:spcPts val="1000"/>
              </a:spcBef>
              <a:spcAft>
                <a:spcPts val="0"/>
              </a:spcAft>
              <a:buClr>
                <a:schemeClr val="lt1"/>
              </a:buClr>
              <a:buSzPct val="100000"/>
              <a:buNone/>
            </a:pPr>
            <a:endParaRPr sz="2400"/>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125"/>
        <p:cNvGrpSpPr/>
        <p:nvPr/>
      </p:nvGrpSpPr>
      <p:grpSpPr>
        <a:xfrm>
          <a:off x="0" y="0"/>
          <a:ext cx="0" cy="0"/>
          <a:chOff x="0" y="0"/>
          <a:chExt cx="0" cy="0"/>
        </a:xfrm>
      </p:grpSpPr>
      <p:pic>
        <p:nvPicPr>
          <p:cNvPr id="126" name="Google Shape;126;p5"/>
          <p:cNvPicPr preferRelativeResize="0"/>
          <p:nvPr/>
        </p:nvPicPr>
        <p:blipFill rotWithShape="1">
          <a:blip r:embed="rId3">
            <a:alphaModFix/>
          </a:blip>
          <a:srcRect b="8526"/>
          <a:stretch/>
        </p:blipFill>
        <p:spPr>
          <a:xfrm>
            <a:off x="5182104" y="10"/>
            <a:ext cx="7009896" cy="6857990"/>
          </a:xfrm>
          <a:custGeom>
            <a:avLst/>
            <a:gdLst/>
            <a:ahLst/>
            <a:cxnLst/>
            <a:rect l="l" t="t" r="r" b="b"/>
            <a:pathLst>
              <a:path w="7009896" h="6858000" extrusionOk="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a:noFill/>
          <a:ln>
            <a:noFill/>
          </a:ln>
        </p:spPr>
      </p:pic>
      <p:sp>
        <p:nvSpPr>
          <p:cNvPr id="127" name="Google Shape;127;p5"/>
          <p:cNvSpPr/>
          <p:nvPr/>
        </p:nvSpPr>
        <p:spPr>
          <a:xfrm>
            <a:off x="0" y="-1"/>
            <a:ext cx="6480073" cy="6858002"/>
          </a:xfrm>
          <a:custGeom>
            <a:avLst/>
            <a:gdLst/>
            <a:ahLst/>
            <a:cxnLst/>
            <a:rect l="l" t="t" r="r" b="b"/>
            <a:pathLst>
              <a:path w="6480073" h="6858002" extrusionOk="0">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8" name="Google Shape;128;p5"/>
          <p:cNvSpPr/>
          <p:nvPr/>
        </p:nvSpPr>
        <p:spPr>
          <a:xfrm>
            <a:off x="0" y="0"/>
            <a:ext cx="6249216" cy="6858001"/>
          </a:xfrm>
          <a:custGeom>
            <a:avLst/>
            <a:gdLst/>
            <a:ahLst/>
            <a:cxnLst/>
            <a:rect l="l" t="t" r="r" b="b"/>
            <a:pathLst>
              <a:path w="6249216" h="6858001" extrusionOk="0">
                <a:moveTo>
                  <a:pt x="0" y="0"/>
                </a:moveTo>
                <a:lnTo>
                  <a:pt x="5893742" y="1"/>
                </a:lnTo>
                <a:lnTo>
                  <a:pt x="5993697" y="380651"/>
                </a:lnTo>
                <a:cubicBezTo>
                  <a:pt x="6511353" y="2559611"/>
                  <a:pt x="6222352" y="4758249"/>
                  <a:pt x="5308924" y="6647018"/>
                </a:cubicBezTo>
                <a:lnTo>
                  <a:pt x="5200672" y="6858001"/>
                </a:lnTo>
                <a:lnTo>
                  <a:pt x="1" y="6858001"/>
                </a:lnTo>
                <a:close/>
              </a:path>
            </a:pathLst>
          </a:custGeom>
          <a:solidFill>
            <a:srgbClr val="4141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5"/>
          <p:cNvSpPr txBox="1">
            <a:spLocks noGrp="1"/>
          </p:cNvSpPr>
          <p:nvPr>
            <p:ph type="title"/>
          </p:nvPr>
        </p:nvSpPr>
        <p:spPr>
          <a:xfrm>
            <a:off x="399646" y="742084"/>
            <a:ext cx="5201054"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Georgia"/>
              <a:buNone/>
            </a:pPr>
            <a:r>
              <a:rPr lang="en-US">
                <a:latin typeface="Georgia"/>
                <a:ea typeface="Georgia"/>
                <a:cs typeface="Georgia"/>
                <a:sym typeface="Georgia"/>
              </a:rPr>
              <a:t>HOPE Requirement</a:t>
            </a:r>
            <a:endParaRPr/>
          </a:p>
        </p:txBody>
      </p:sp>
      <p:sp>
        <p:nvSpPr>
          <p:cNvPr id="130" name="Google Shape;130;p5"/>
          <p:cNvSpPr txBox="1">
            <a:spLocks noGrp="1"/>
          </p:cNvSpPr>
          <p:nvPr>
            <p:ph type="body" idx="1"/>
          </p:nvPr>
        </p:nvSpPr>
        <p:spPr>
          <a:xfrm>
            <a:off x="232756" y="2067647"/>
            <a:ext cx="5462790" cy="3628303"/>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lt1"/>
              </a:buClr>
              <a:buSzPct val="100000"/>
              <a:buNone/>
            </a:pPr>
            <a:r>
              <a:rPr lang="en-US" sz="1700" b="1" dirty="0">
                <a:latin typeface="Georgia"/>
                <a:ea typeface="Georgia"/>
                <a:cs typeface="Georgia"/>
                <a:sym typeface="Georgia"/>
              </a:rPr>
              <a:t>A student can waive the HOPE requirement in one of two ways:</a:t>
            </a:r>
            <a:endParaRPr dirty="0"/>
          </a:p>
          <a:p>
            <a:pPr marL="228600" lvl="0" indent="-228600" algn="l" rtl="0">
              <a:lnSpc>
                <a:spcPct val="90000"/>
              </a:lnSpc>
              <a:spcBef>
                <a:spcPts val="1000"/>
              </a:spcBef>
              <a:spcAft>
                <a:spcPts val="0"/>
              </a:spcAft>
              <a:buClr>
                <a:schemeClr val="lt1"/>
              </a:buClr>
              <a:buSzPct val="100000"/>
              <a:buNone/>
            </a:pPr>
            <a:r>
              <a:rPr lang="en-US" sz="1700" b="1" dirty="0">
                <a:latin typeface="Georgia"/>
                <a:ea typeface="Georgia"/>
                <a:cs typeface="Georgia"/>
                <a:sym typeface="Georgia"/>
              </a:rPr>
              <a:t>   </a:t>
            </a:r>
            <a:endParaRPr dirty="0"/>
          </a:p>
          <a:p>
            <a:pPr marL="514350" lvl="0" indent="-506285" algn="l" rtl="0">
              <a:lnSpc>
                <a:spcPct val="90000"/>
              </a:lnSpc>
              <a:spcBef>
                <a:spcPts val="1000"/>
              </a:spcBef>
              <a:spcAft>
                <a:spcPts val="0"/>
              </a:spcAft>
              <a:buClr>
                <a:schemeClr val="lt1"/>
              </a:buClr>
              <a:buSzPct val="100000"/>
              <a:buFont typeface="Calibri"/>
              <a:buAutoNum type="arabicPeriod"/>
            </a:pPr>
            <a:r>
              <a:rPr lang="en-US" sz="1700" b="1" dirty="0">
                <a:latin typeface="Georgia"/>
                <a:ea typeface="Georgia"/>
                <a:cs typeface="Georgia"/>
                <a:sym typeface="Georgia"/>
              </a:rPr>
              <a:t>Participate in two complete seasons of an interscholastic sport at the Junior Varsity or Varsity level.</a:t>
            </a:r>
            <a:endParaRPr dirty="0"/>
          </a:p>
          <a:p>
            <a:pPr marL="457200" lvl="0" indent="-357378" algn="l" rtl="0">
              <a:lnSpc>
                <a:spcPct val="90000"/>
              </a:lnSpc>
              <a:spcBef>
                <a:spcPts val="1000"/>
              </a:spcBef>
              <a:spcAft>
                <a:spcPts val="0"/>
              </a:spcAft>
              <a:buClr>
                <a:schemeClr val="lt1"/>
              </a:buClr>
              <a:buSzPct val="100000"/>
              <a:buFont typeface="Calibri"/>
              <a:buNone/>
            </a:pPr>
            <a:endParaRPr sz="1700" b="1" dirty="0">
              <a:latin typeface="Georgia"/>
              <a:ea typeface="Georgia"/>
              <a:cs typeface="Georgia"/>
              <a:sym typeface="Georgia"/>
            </a:endParaRPr>
          </a:p>
          <a:p>
            <a:pPr marL="514350" lvl="0" indent="-506285" algn="l" rtl="0">
              <a:lnSpc>
                <a:spcPct val="90000"/>
              </a:lnSpc>
              <a:spcBef>
                <a:spcPts val="1000"/>
              </a:spcBef>
              <a:spcAft>
                <a:spcPts val="0"/>
              </a:spcAft>
              <a:buClr>
                <a:schemeClr val="lt1"/>
              </a:buClr>
              <a:buSzPct val="100000"/>
              <a:buFont typeface="Calibri"/>
              <a:buAutoNum type="arabicPeriod"/>
            </a:pPr>
            <a:r>
              <a:rPr lang="en-US" sz="1700" b="1" dirty="0">
                <a:latin typeface="Georgia"/>
                <a:ea typeface="Georgia"/>
                <a:cs typeface="Georgia"/>
                <a:sym typeface="Georgia"/>
              </a:rPr>
              <a:t>Complete two years in an ROTC class. This will waive the full credit in HOPE and the full credit in Fine Arts.</a:t>
            </a:r>
            <a:endParaRPr dirty="0"/>
          </a:p>
          <a:p>
            <a:pPr marL="0" lvl="0" indent="0" algn="l" rtl="0">
              <a:lnSpc>
                <a:spcPct val="90000"/>
              </a:lnSpc>
              <a:spcBef>
                <a:spcPts val="1000"/>
              </a:spcBef>
              <a:spcAft>
                <a:spcPts val="0"/>
              </a:spcAft>
              <a:buClr>
                <a:schemeClr val="lt1"/>
              </a:buClr>
              <a:buSzPct val="100000"/>
              <a:buNone/>
            </a:pPr>
            <a:endParaRPr sz="1700" b="1" dirty="0">
              <a:latin typeface="Georgia"/>
              <a:ea typeface="Georgia"/>
              <a:cs typeface="Georgia"/>
              <a:sym typeface="Georgia"/>
            </a:endParaRPr>
          </a:p>
          <a:p>
            <a:pPr marL="0" lvl="0" indent="0" algn="l" rtl="0">
              <a:lnSpc>
                <a:spcPct val="90000"/>
              </a:lnSpc>
              <a:spcBef>
                <a:spcPts val="1000"/>
              </a:spcBef>
              <a:spcAft>
                <a:spcPts val="0"/>
              </a:spcAft>
              <a:buClr>
                <a:schemeClr val="lt1"/>
              </a:buClr>
              <a:buSzPct val="100000"/>
              <a:buNone/>
            </a:pPr>
            <a:r>
              <a:rPr lang="en-US" sz="1700" b="1" dirty="0">
                <a:latin typeface="Georgia"/>
                <a:ea typeface="Georgia"/>
                <a:cs typeface="Georgia"/>
                <a:sym typeface="Georgia"/>
              </a:rPr>
              <a:t>**Students who waive HOPE by participating in LRHS athletics are required to submit a </a:t>
            </a:r>
            <a:r>
              <a:rPr lang="en-US" sz="1700" b="1" u="sng" dirty="0">
                <a:solidFill>
                  <a:schemeClr val="hlink"/>
                </a:solidFill>
                <a:latin typeface="Georgia"/>
                <a:ea typeface="Georgia"/>
                <a:cs typeface="Georgia"/>
                <a:sym typeface="Georgia"/>
                <a:hlinkClick r:id="rId4"/>
              </a:rPr>
              <a:t>signed waiver </a:t>
            </a:r>
            <a:r>
              <a:rPr lang="en-US" sz="1700" b="1" dirty="0">
                <a:latin typeface="Georgia"/>
                <a:ea typeface="Georgia"/>
                <a:cs typeface="Georgia"/>
                <a:sym typeface="Georgia"/>
              </a:rPr>
              <a:t>prior to graduation.</a:t>
            </a:r>
            <a:endParaRPr dirty="0"/>
          </a:p>
          <a:p>
            <a:pPr marL="228600" lvl="0" indent="-128777" algn="l" rtl="0">
              <a:lnSpc>
                <a:spcPct val="90000"/>
              </a:lnSpc>
              <a:spcBef>
                <a:spcPts val="1000"/>
              </a:spcBef>
              <a:spcAft>
                <a:spcPts val="0"/>
              </a:spcAft>
              <a:buClr>
                <a:schemeClr val="lt1"/>
              </a:buClr>
              <a:buSzPct val="100000"/>
              <a:buNone/>
            </a:pPr>
            <a:endParaRPr sz="1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135"/>
        <p:cNvGrpSpPr/>
        <p:nvPr/>
      </p:nvGrpSpPr>
      <p:grpSpPr>
        <a:xfrm>
          <a:off x="0" y="0"/>
          <a:ext cx="0" cy="0"/>
          <a:chOff x="0" y="0"/>
          <a:chExt cx="0" cy="0"/>
        </a:xfrm>
      </p:grpSpPr>
      <p:pic>
        <p:nvPicPr>
          <p:cNvPr id="136" name="Google Shape;136;p6" descr="Piano keys"/>
          <p:cNvPicPr preferRelativeResize="0"/>
          <p:nvPr/>
        </p:nvPicPr>
        <p:blipFill rotWithShape="1">
          <a:blip r:embed="rId3">
            <a:alphaModFix/>
          </a:blip>
          <a:srcRect l="21832" r="9938" b="-1"/>
          <a:stretch/>
        </p:blipFill>
        <p:spPr>
          <a:xfrm>
            <a:off x="-5" y="53510"/>
            <a:ext cx="7009896" cy="6858000"/>
          </a:xfrm>
          <a:custGeom>
            <a:avLst/>
            <a:gdLst/>
            <a:ahLst/>
            <a:cxnLst/>
            <a:rect l="l" t="t" r="r" b="b"/>
            <a:pathLst>
              <a:path w="7009896" h="6858000" extrusionOk="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a:noFill/>
          <a:ln>
            <a:noFill/>
          </a:ln>
        </p:spPr>
      </p:pic>
      <p:sp>
        <p:nvSpPr>
          <p:cNvPr id="137" name="Google Shape;137;p6"/>
          <p:cNvSpPr/>
          <p:nvPr/>
        </p:nvSpPr>
        <p:spPr>
          <a:xfrm flipH="1">
            <a:off x="5711927" y="-1"/>
            <a:ext cx="6480073" cy="6858002"/>
          </a:xfrm>
          <a:custGeom>
            <a:avLst/>
            <a:gdLst/>
            <a:ahLst/>
            <a:cxnLst/>
            <a:rect l="l" t="t" r="r" b="b"/>
            <a:pathLst>
              <a:path w="6480073" h="6858002" extrusionOk="0">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8" name="Google Shape;138;p6"/>
          <p:cNvSpPr/>
          <p:nvPr/>
        </p:nvSpPr>
        <p:spPr>
          <a:xfrm flipH="1">
            <a:off x="5942784" y="0"/>
            <a:ext cx="6249216" cy="6858001"/>
          </a:xfrm>
          <a:custGeom>
            <a:avLst/>
            <a:gdLst/>
            <a:ahLst/>
            <a:cxnLst/>
            <a:rect l="l" t="t" r="r" b="b"/>
            <a:pathLst>
              <a:path w="6249216" h="6858001" extrusionOk="0">
                <a:moveTo>
                  <a:pt x="0" y="0"/>
                </a:moveTo>
                <a:lnTo>
                  <a:pt x="5893742" y="1"/>
                </a:lnTo>
                <a:lnTo>
                  <a:pt x="5993697" y="380651"/>
                </a:lnTo>
                <a:cubicBezTo>
                  <a:pt x="6511353" y="2559611"/>
                  <a:pt x="6222352" y="4758249"/>
                  <a:pt x="5308924" y="6647018"/>
                </a:cubicBezTo>
                <a:lnTo>
                  <a:pt x="5200672" y="6858001"/>
                </a:lnTo>
                <a:lnTo>
                  <a:pt x="1" y="6858001"/>
                </a:lnTo>
                <a:close/>
              </a:path>
            </a:pathLst>
          </a:custGeom>
          <a:solidFill>
            <a:srgbClr val="4141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9" name="Google Shape;139;p6"/>
          <p:cNvSpPr txBox="1">
            <a:spLocks noGrp="1"/>
          </p:cNvSpPr>
          <p:nvPr>
            <p:ph type="title"/>
          </p:nvPr>
        </p:nvSpPr>
        <p:spPr>
          <a:xfrm>
            <a:off x="6541987" y="643814"/>
            <a:ext cx="4819952"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Georgia"/>
              <a:buNone/>
            </a:pPr>
            <a:r>
              <a:rPr lang="en-US">
                <a:latin typeface="Georgia"/>
                <a:ea typeface="Georgia"/>
                <a:cs typeface="Georgia"/>
                <a:sym typeface="Georgia"/>
              </a:rPr>
              <a:t>Performing Art Requirement</a:t>
            </a:r>
            <a:endParaRPr/>
          </a:p>
        </p:txBody>
      </p:sp>
      <p:sp>
        <p:nvSpPr>
          <p:cNvPr id="140" name="Google Shape;140;p6"/>
          <p:cNvSpPr txBox="1">
            <a:spLocks noGrp="1"/>
          </p:cNvSpPr>
          <p:nvPr>
            <p:ph type="body" idx="1"/>
          </p:nvPr>
        </p:nvSpPr>
        <p:spPr>
          <a:xfrm>
            <a:off x="6462944" y="2210567"/>
            <a:ext cx="5495277" cy="2849705"/>
          </a:xfrm>
          <a:prstGeom prst="rect">
            <a:avLst/>
          </a:prstGeom>
          <a:noFill/>
          <a:ln>
            <a:noFill/>
          </a:ln>
        </p:spPr>
        <p:txBody>
          <a:bodyPr spcFirstLastPara="1" wrap="square" lIns="91425" tIns="45700" rIns="91425" bIns="45700" anchor="t" anchorCtr="0">
            <a:normAutofit lnSpcReduction="10000"/>
          </a:bodyPr>
          <a:lstStyle/>
          <a:p>
            <a:pPr marL="228600" lvl="0" indent="-219075" algn="l" rtl="0">
              <a:lnSpc>
                <a:spcPct val="90000"/>
              </a:lnSpc>
              <a:spcBef>
                <a:spcPts val="0"/>
              </a:spcBef>
              <a:spcAft>
                <a:spcPts val="0"/>
              </a:spcAft>
              <a:buClr>
                <a:schemeClr val="lt1"/>
              </a:buClr>
              <a:buSzPct val="100000"/>
              <a:buChar char="•"/>
            </a:pPr>
            <a:r>
              <a:rPr lang="en-US" sz="2000" b="1" dirty="0">
                <a:latin typeface="Georgia"/>
                <a:ea typeface="Georgia"/>
                <a:cs typeface="Georgia"/>
                <a:sym typeface="Georgia"/>
              </a:rPr>
              <a:t>Students must complete one credit in a Performing/Fine Art for graduation.</a:t>
            </a:r>
            <a:endParaRPr dirty="0"/>
          </a:p>
          <a:p>
            <a:pPr marL="228600" lvl="0" indent="-228600" algn="l" rtl="0">
              <a:lnSpc>
                <a:spcPct val="90000"/>
              </a:lnSpc>
              <a:spcBef>
                <a:spcPts val="1000"/>
              </a:spcBef>
              <a:spcAft>
                <a:spcPts val="0"/>
              </a:spcAft>
              <a:buClr>
                <a:schemeClr val="lt1"/>
              </a:buClr>
              <a:buSzPct val="100000"/>
              <a:buNone/>
            </a:pPr>
            <a:endParaRPr sz="2000" b="1" dirty="0">
              <a:latin typeface="Georgia"/>
              <a:ea typeface="Georgia"/>
              <a:cs typeface="Georgia"/>
              <a:sym typeface="Georgia"/>
            </a:endParaRPr>
          </a:p>
          <a:p>
            <a:pPr marL="228600" lvl="0" indent="-219075" algn="l" rtl="0">
              <a:lnSpc>
                <a:spcPct val="90000"/>
              </a:lnSpc>
              <a:spcBef>
                <a:spcPts val="1000"/>
              </a:spcBef>
              <a:spcAft>
                <a:spcPts val="0"/>
              </a:spcAft>
              <a:buClr>
                <a:schemeClr val="lt1"/>
              </a:buClr>
              <a:buSzPct val="100000"/>
              <a:buChar char="•"/>
            </a:pPr>
            <a:r>
              <a:rPr lang="en-US" sz="2000" b="1" dirty="0">
                <a:latin typeface="Georgia"/>
                <a:ea typeface="Georgia"/>
                <a:cs typeface="Georgia"/>
                <a:sym typeface="Georgia"/>
              </a:rPr>
              <a:t>In addition to all art, music, drama and speech courses, several other courses  have been approved to meet the credit in performing/fine art required for graduation. These are listed on page 2 of the </a:t>
            </a:r>
            <a:r>
              <a:rPr lang="en-US" sz="2000" b="1" dirty="0">
                <a:latin typeface="Georgia"/>
                <a:ea typeface="Georgia"/>
                <a:cs typeface="Georgia"/>
                <a:sym typeface="Georgia"/>
                <a:hlinkClick r:id="rId4"/>
              </a:rPr>
              <a:t>Freshman Course Guide</a:t>
            </a:r>
            <a:r>
              <a:rPr lang="en-US" sz="2000" b="1" dirty="0">
                <a:latin typeface="Georgia"/>
                <a:ea typeface="Georgia"/>
                <a:cs typeface="Georgia"/>
                <a:sym typeface="Georgia"/>
              </a:rPr>
              <a:t>.</a:t>
            </a:r>
            <a:endParaRPr dirty="0"/>
          </a:p>
          <a:p>
            <a:pPr marL="0" lvl="0" indent="0" algn="l" rtl="0">
              <a:lnSpc>
                <a:spcPct val="90000"/>
              </a:lnSpc>
              <a:spcBef>
                <a:spcPts val="1000"/>
              </a:spcBef>
              <a:spcAft>
                <a:spcPts val="0"/>
              </a:spcAft>
              <a:buClr>
                <a:schemeClr val="lt1"/>
              </a:buClr>
              <a:buSzPct val="100000"/>
              <a:buNone/>
            </a:pPr>
            <a:endParaRPr sz="1800" b="1" dirty="0">
              <a:latin typeface="Trebuchet MS"/>
              <a:ea typeface="Trebuchet MS"/>
              <a:cs typeface="Trebuchet MS"/>
              <a:sym typeface="Trebuchet MS"/>
            </a:endParaRPr>
          </a:p>
          <a:p>
            <a:pPr marL="228600" lvl="0" indent="-114300" algn="l" rtl="0">
              <a:lnSpc>
                <a:spcPct val="90000"/>
              </a:lnSpc>
              <a:spcBef>
                <a:spcPts val="1000"/>
              </a:spcBef>
              <a:spcAft>
                <a:spcPts val="0"/>
              </a:spcAft>
              <a:buClr>
                <a:schemeClr val="lt1"/>
              </a:buClr>
              <a:buSzPct val="100000"/>
              <a:buNone/>
            </a:pPr>
            <a:endParaRPr sz="1800" dirty="0"/>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45"/>
        <p:cNvGrpSpPr/>
        <p:nvPr/>
      </p:nvGrpSpPr>
      <p:grpSpPr>
        <a:xfrm>
          <a:off x="0" y="0"/>
          <a:ext cx="0" cy="0"/>
          <a:chOff x="0" y="0"/>
          <a:chExt cx="0" cy="0"/>
        </a:xfrm>
      </p:grpSpPr>
      <p:pic>
        <p:nvPicPr>
          <p:cNvPr id="146" name="Google Shape;146;p7"/>
          <p:cNvPicPr preferRelativeResize="0"/>
          <p:nvPr/>
        </p:nvPicPr>
        <p:blipFill rotWithShape="1">
          <a:blip r:embed="rId3">
            <a:alphaModFix/>
          </a:blip>
          <a:srcRect l="14132" r="11044" b="-2"/>
          <a:stretch/>
        </p:blipFill>
        <p:spPr>
          <a:xfrm>
            <a:off x="5797543" y="10"/>
            <a:ext cx="6394152" cy="6857990"/>
          </a:xfrm>
          <a:prstGeom prst="rect">
            <a:avLst/>
          </a:prstGeom>
          <a:noFill/>
          <a:ln>
            <a:noFill/>
          </a:ln>
        </p:spPr>
      </p:pic>
      <p:pic>
        <p:nvPicPr>
          <p:cNvPr id="147" name="Google Shape;147;p7"/>
          <p:cNvPicPr preferRelativeResize="0"/>
          <p:nvPr/>
        </p:nvPicPr>
        <p:blipFill rotWithShape="1">
          <a:blip r:embed="rId4">
            <a:alphaModFix/>
          </a:blip>
          <a:srcRect/>
          <a:stretch/>
        </p:blipFill>
        <p:spPr>
          <a:xfrm rot="10800000">
            <a:off x="0" y="0"/>
            <a:ext cx="12192000" cy="6858000"/>
          </a:xfrm>
          <a:prstGeom prst="rect">
            <a:avLst/>
          </a:prstGeom>
          <a:noFill/>
          <a:ln>
            <a:noFill/>
          </a:ln>
        </p:spPr>
      </p:pic>
      <p:sp>
        <p:nvSpPr>
          <p:cNvPr id="148" name="Google Shape;148;p7"/>
          <p:cNvSpPr txBox="1">
            <a:spLocks noGrp="1"/>
          </p:cNvSpPr>
          <p:nvPr>
            <p:ph type="title"/>
          </p:nvPr>
        </p:nvSpPr>
        <p:spPr>
          <a:xfrm>
            <a:off x="804998" y="798445"/>
            <a:ext cx="4803636" cy="131166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4400"/>
              <a:buFont typeface="Georgia"/>
              <a:buNone/>
            </a:pPr>
            <a:r>
              <a:rPr lang="en-US">
                <a:solidFill>
                  <a:srgbClr val="000000"/>
                </a:solidFill>
                <a:latin typeface="Georgia"/>
                <a:ea typeface="Georgia"/>
                <a:cs typeface="Georgia"/>
                <a:sym typeface="Georgia"/>
              </a:rPr>
              <a:t>Grades</a:t>
            </a:r>
            <a:endParaRPr/>
          </a:p>
        </p:txBody>
      </p:sp>
      <p:sp>
        <p:nvSpPr>
          <p:cNvPr id="149" name="Google Shape;149;p7"/>
          <p:cNvSpPr txBox="1">
            <a:spLocks noGrp="1"/>
          </p:cNvSpPr>
          <p:nvPr>
            <p:ph type="body" idx="1"/>
          </p:nvPr>
        </p:nvSpPr>
        <p:spPr>
          <a:xfrm>
            <a:off x="400051" y="2429705"/>
            <a:ext cx="5397187" cy="3775786"/>
          </a:xfrm>
          <a:prstGeom prst="rect">
            <a:avLst/>
          </a:prstGeom>
          <a:noFill/>
          <a:ln>
            <a:noFill/>
          </a:ln>
        </p:spPr>
        <p:txBody>
          <a:bodyPr spcFirstLastPara="1" wrap="square" lIns="91425" tIns="45700" rIns="91425" bIns="45700" anchor="ctr" anchorCtr="0">
            <a:normAutofit/>
          </a:bodyPr>
          <a:lstStyle/>
          <a:p>
            <a:pPr marL="228600" lvl="0" indent="-228600" algn="l" rtl="0">
              <a:lnSpc>
                <a:spcPct val="150000"/>
              </a:lnSpc>
              <a:spcBef>
                <a:spcPts val="0"/>
              </a:spcBef>
              <a:spcAft>
                <a:spcPts val="0"/>
              </a:spcAft>
              <a:buClr>
                <a:schemeClr val="dk1"/>
              </a:buClr>
              <a:buSzPts val="2000"/>
              <a:buChar char="•"/>
            </a:pPr>
            <a:r>
              <a:rPr lang="en-US" sz="2000">
                <a:solidFill>
                  <a:schemeClr val="dk1"/>
                </a:solidFill>
                <a:latin typeface="Georgia"/>
                <a:ea typeface="Georgia"/>
                <a:cs typeface="Georgia"/>
                <a:sym typeface="Georgia"/>
              </a:rPr>
              <a:t>Quarter grade – End of each 45 days</a:t>
            </a:r>
            <a:endParaRPr/>
          </a:p>
          <a:p>
            <a:pPr marL="228600" lvl="0" indent="-228600" algn="l" rtl="0">
              <a:lnSpc>
                <a:spcPct val="150000"/>
              </a:lnSpc>
              <a:spcBef>
                <a:spcPts val="600"/>
              </a:spcBef>
              <a:spcAft>
                <a:spcPts val="0"/>
              </a:spcAft>
              <a:buClr>
                <a:schemeClr val="dk1"/>
              </a:buClr>
              <a:buSzPts val="2000"/>
              <a:buChar char="•"/>
            </a:pPr>
            <a:r>
              <a:rPr lang="en-US" sz="2000">
                <a:solidFill>
                  <a:schemeClr val="dk1"/>
                </a:solidFill>
                <a:latin typeface="Georgia"/>
                <a:ea typeface="Georgia"/>
                <a:cs typeface="Georgia"/>
                <a:sym typeface="Georgia"/>
              </a:rPr>
              <a:t>Semester exam grades – One per class at the end of each semester.</a:t>
            </a:r>
            <a:endParaRPr/>
          </a:p>
          <a:p>
            <a:pPr marL="228600" lvl="0" indent="-228600" algn="l" rtl="0">
              <a:lnSpc>
                <a:spcPct val="150000"/>
              </a:lnSpc>
              <a:spcBef>
                <a:spcPts val="600"/>
              </a:spcBef>
              <a:spcAft>
                <a:spcPts val="0"/>
              </a:spcAft>
              <a:buClr>
                <a:schemeClr val="dk1"/>
              </a:buClr>
              <a:buSzPts val="2000"/>
              <a:buChar char="•"/>
            </a:pPr>
            <a:r>
              <a:rPr lang="en-US" sz="2000">
                <a:solidFill>
                  <a:schemeClr val="dk1"/>
                </a:solidFill>
                <a:latin typeface="Georgia"/>
                <a:ea typeface="Georgia"/>
                <a:cs typeface="Georgia"/>
                <a:sym typeface="Georgia"/>
              </a:rPr>
              <a:t>Semester grades – End of each 90 days</a:t>
            </a:r>
            <a:endParaRPr/>
          </a:p>
          <a:p>
            <a:pPr marL="0" lvl="0" indent="0" algn="l" rtl="0">
              <a:lnSpc>
                <a:spcPct val="150000"/>
              </a:lnSpc>
              <a:spcBef>
                <a:spcPts val="600"/>
              </a:spcBef>
              <a:spcAft>
                <a:spcPts val="0"/>
              </a:spcAft>
              <a:buClr>
                <a:schemeClr val="lt1"/>
              </a:buClr>
              <a:buSzPts val="2000"/>
              <a:buNone/>
            </a:pPr>
            <a:endParaRPr sz="2000">
              <a:solidFill>
                <a:schemeClr val="dk1"/>
              </a:solidFill>
              <a:latin typeface="Georgia"/>
              <a:ea typeface="Georgia"/>
              <a:cs typeface="Georgia"/>
              <a:sym typeface="Georgia"/>
            </a:endParaRPr>
          </a:p>
          <a:p>
            <a:pPr marL="0" lvl="0" indent="0" algn="ctr" rtl="0">
              <a:lnSpc>
                <a:spcPct val="150000"/>
              </a:lnSpc>
              <a:spcBef>
                <a:spcPts val="1000"/>
              </a:spcBef>
              <a:spcAft>
                <a:spcPts val="0"/>
              </a:spcAft>
              <a:buClr>
                <a:schemeClr val="dk1"/>
              </a:buClr>
              <a:buSzPts val="2000"/>
              <a:buNone/>
            </a:pPr>
            <a:r>
              <a:rPr lang="en-US" sz="2000">
                <a:solidFill>
                  <a:schemeClr val="dk1"/>
                </a:solidFill>
                <a:latin typeface="Georgia"/>
                <a:ea typeface="Georgia"/>
                <a:cs typeface="Georgia"/>
                <a:sym typeface="Georgia"/>
              </a:rPr>
              <a:t>Students will also receive a progress report grade midway through each quarter.</a:t>
            </a:r>
            <a:endParaRPr/>
          </a:p>
          <a:p>
            <a:pPr marL="0" lvl="0" indent="0" algn="l" rtl="0">
              <a:lnSpc>
                <a:spcPct val="90000"/>
              </a:lnSpc>
              <a:spcBef>
                <a:spcPts val="1000"/>
              </a:spcBef>
              <a:spcAft>
                <a:spcPts val="0"/>
              </a:spcAft>
              <a:buClr>
                <a:schemeClr val="lt1"/>
              </a:buClr>
              <a:buSzPts val="1900"/>
              <a:buNone/>
            </a:pPr>
            <a:endParaRPr sz="19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54"/>
        <p:cNvGrpSpPr/>
        <p:nvPr/>
      </p:nvGrpSpPr>
      <p:grpSpPr>
        <a:xfrm>
          <a:off x="0" y="0"/>
          <a:ext cx="0" cy="0"/>
          <a:chOff x="0" y="0"/>
          <a:chExt cx="0" cy="0"/>
        </a:xfrm>
      </p:grpSpPr>
      <p:sp>
        <p:nvSpPr>
          <p:cNvPr id="155" name="Google Shape;155;p8"/>
          <p:cNvSpPr/>
          <p:nvPr/>
        </p:nvSpPr>
        <p:spPr>
          <a:xfrm>
            <a:off x="0" y="0"/>
            <a:ext cx="12192000" cy="6858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56" name="Google Shape;156;p8"/>
          <p:cNvPicPr preferRelativeResize="0"/>
          <p:nvPr/>
        </p:nvPicPr>
        <p:blipFill rotWithShape="1">
          <a:blip r:embed="rId3">
            <a:alphaModFix amt="35000"/>
          </a:blip>
          <a:srcRect t="14282" b="15625"/>
          <a:stretch/>
        </p:blipFill>
        <p:spPr>
          <a:xfrm>
            <a:off x="20" y="1"/>
            <a:ext cx="12191980" cy="6857999"/>
          </a:xfrm>
          <a:prstGeom prst="rect">
            <a:avLst/>
          </a:prstGeom>
          <a:noFill/>
          <a:ln>
            <a:noFill/>
          </a:ln>
        </p:spPr>
      </p:pic>
      <p:sp>
        <p:nvSpPr>
          <p:cNvPr id="157" name="Google Shape;157;p8"/>
          <p:cNvSpPr txBox="1">
            <a:spLocks noGrp="1"/>
          </p:cNvSpPr>
          <p:nvPr>
            <p:ph type="title"/>
          </p:nvPr>
        </p:nvSpPr>
        <p:spPr>
          <a:xfrm>
            <a:off x="838201" y="1065862"/>
            <a:ext cx="3313164" cy="4726276"/>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FFFFFF"/>
              </a:buClr>
              <a:buSzPts val="4000"/>
              <a:buFont typeface="Georgia"/>
              <a:buNone/>
            </a:pPr>
            <a:r>
              <a:rPr lang="en-US" sz="4000">
                <a:solidFill>
                  <a:srgbClr val="FFFFFF"/>
                </a:solidFill>
                <a:latin typeface="Georgia"/>
                <a:ea typeface="Georgia"/>
                <a:cs typeface="Georgia"/>
                <a:sym typeface="Georgia"/>
              </a:rPr>
              <a:t>Grade Calculation</a:t>
            </a:r>
            <a:endParaRPr/>
          </a:p>
        </p:txBody>
      </p:sp>
      <p:cxnSp>
        <p:nvCxnSpPr>
          <p:cNvPr id="158" name="Google Shape;158;p8"/>
          <p:cNvCxnSpPr/>
          <p:nvPr/>
        </p:nvCxnSpPr>
        <p:spPr>
          <a:xfrm>
            <a:off x="4653372" y="2286000"/>
            <a:ext cx="0" cy="2286000"/>
          </a:xfrm>
          <a:prstGeom prst="straightConnector1">
            <a:avLst/>
          </a:prstGeom>
          <a:noFill/>
          <a:ln w="15875" cap="flat" cmpd="sng">
            <a:solidFill>
              <a:srgbClr val="FFFFFF"/>
            </a:solidFill>
            <a:prstDash val="solid"/>
            <a:miter lim="800000"/>
            <a:headEnd type="none" w="sm" len="sm"/>
            <a:tailEnd type="none" w="sm" len="sm"/>
          </a:ln>
        </p:spPr>
      </p:cxnSp>
      <p:sp>
        <p:nvSpPr>
          <p:cNvPr id="159" name="Google Shape;159;p8"/>
          <p:cNvSpPr txBox="1">
            <a:spLocks noGrp="1"/>
          </p:cNvSpPr>
          <p:nvPr>
            <p:ph type="body" idx="1"/>
          </p:nvPr>
        </p:nvSpPr>
        <p:spPr>
          <a:xfrm>
            <a:off x="4989546" y="1065862"/>
            <a:ext cx="6293967" cy="472627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400"/>
              <a:buNone/>
            </a:pPr>
            <a:r>
              <a:rPr lang="en-US" sz="2400">
                <a:latin typeface="Georgia"/>
                <a:ea typeface="Georgia"/>
                <a:cs typeface="Georgia"/>
                <a:sym typeface="Georgia"/>
              </a:rPr>
              <a:t>For any course that has an EOC (Algebra 1, Geometry, Biology, US History) the semester grade is calculated as:</a:t>
            </a:r>
            <a:endParaRPr/>
          </a:p>
          <a:p>
            <a:pPr marL="0" lvl="0" indent="0" algn="l" rtl="0">
              <a:lnSpc>
                <a:spcPct val="90000"/>
              </a:lnSpc>
              <a:spcBef>
                <a:spcPts val="1000"/>
              </a:spcBef>
              <a:spcAft>
                <a:spcPts val="0"/>
              </a:spcAft>
              <a:buClr>
                <a:schemeClr val="lt1"/>
              </a:buClr>
              <a:buSzPts val="2400"/>
              <a:buNone/>
            </a:pPr>
            <a:r>
              <a:rPr lang="en-US" sz="2400">
                <a:latin typeface="Georgia"/>
                <a:ea typeface="Georgia"/>
                <a:cs typeface="Georgia"/>
                <a:sym typeface="Georgia"/>
              </a:rPr>
              <a:t>	Each quarter - 35%</a:t>
            </a:r>
            <a:endParaRPr/>
          </a:p>
          <a:p>
            <a:pPr marL="0" lvl="0" indent="0" algn="l" rtl="0">
              <a:lnSpc>
                <a:spcPct val="90000"/>
              </a:lnSpc>
              <a:spcBef>
                <a:spcPts val="1000"/>
              </a:spcBef>
              <a:spcAft>
                <a:spcPts val="0"/>
              </a:spcAft>
              <a:buClr>
                <a:schemeClr val="lt1"/>
              </a:buClr>
              <a:buSzPts val="2400"/>
              <a:buNone/>
            </a:pPr>
            <a:r>
              <a:rPr lang="en-US" sz="2400">
                <a:latin typeface="Georgia"/>
                <a:ea typeface="Georgia"/>
                <a:cs typeface="Georgia"/>
                <a:sym typeface="Georgia"/>
              </a:rPr>
              <a:t>	Semester exam - 30%</a:t>
            </a:r>
            <a:endParaRPr/>
          </a:p>
          <a:p>
            <a:pPr marL="0" lvl="0" indent="0" algn="l" rtl="0">
              <a:lnSpc>
                <a:spcPct val="90000"/>
              </a:lnSpc>
              <a:spcBef>
                <a:spcPts val="1000"/>
              </a:spcBef>
              <a:spcAft>
                <a:spcPts val="0"/>
              </a:spcAft>
              <a:buClr>
                <a:schemeClr val="lt1"/>
              </a:buClr>
              <a:buSzPts val="2400"/>
              <a:buNone/>
            </a:pPr>
            <a:endParaRPr sz="2400">
              <a:latin typeface="Georgia"/>
              <a:ea typeface="Georgia"/>
              <a:cs typeface="Georgia"/>
              <a:sym typeface="Georgia"/>
            </a:endParaRPr>
          </a:p>
          <a:p>
            <a:pPr marL="0" lvl="0" indent="0" algn="l" rtl="0">
              <a:lnSpc>
                <a:spcPct val="90000"/>
              </a:lnSpc>
              <a:spcBef>
                <a:spcPts val="1000"/>
              </a:spcBef>
              <a:spcAft>
                <a:spcPts val="0"/>
              </a:spcAft>
              <a:buClr>
                <a:schemeClr val="lt1"/>
              </a:buClr>
              <a:buSzPts val="2400"/>
              <a:buNone/>
            </a:pPr>
            <a:r>
              <a:rPr lang="en-US" sz="2400">
                <a:latin typeface="Georgia"/>
                <a:ea typeface="Georgia"/>
                <a:cs typeface="Georgia"/>
                <a:sym typeface="Georgia"/>
              </a:rPr>
              <a:t>For all other courses, the semester grade is calculated as:</a:t>
            </a:r>
            <a:endParaRPr/>
          </a:p>
          <a:p>
            <a:pPr marL="0" lvl="0" indent="0" algn="l" rtl="0">
              <a:lnSpc>
                <a:spcPct val="90000"/>
              </a:lnSpc>
              <a:spcBef>
                <a:spcPts val="1000"/>
              </a:spcBef>
              <a:spcAft>
                <a:spcPts val="0"/>
              </a:spcAft>
              <a:buClr>
                <a:schemeClr val="lt1"/>
              </a:buClr>
              <a:buSzPts val="2400"/>
              <a:buNone/>
            </a:pPr>
            <a:r>
              <a:rPr lang="en-US" sz="2400">
                <a:latin typeface="Georgia"/>
                <a:ea typeface="Georgia"/>
                <a:cs typeface="Georgia"/>
                <a:sym typeface="Georgia"/>
              </a:rPr>
              <a:t>	Each quarter – 40%</a:t>
            </a:r>
            <a:endParaRPr/>
          </a:p>
          <a:p>
            <a:pPr marL="0" lvl="0" indent="0" algn="l" rtl="0">
              <a:lnSpc>
                <a:spcPct val="90000"/>
              </a:lnSpc>
              <a:spcBef>
                <a:spcPts val="1000"/>
              </a:spcBef>
              <a:spcAft>
                <a:spcPts val="0"/>
              </a:spcAft>
              <a:buClr>
                <a:schemeClr val="lt1"/>
              </a:buClr>
              <a:buSzPts val="2400"/>
              <a:buNone/>
            </a:pPr>
            <a:r>
              <a:rPr lang="en-US" sz="2400">
                <a:latin typeface="Georgia"/>
                <a:ea typeface="Georgia"/>
                <a:cs typeface="Georgia"/>
                <a:sym typeface="Georgia"/>
              </a:rPr>
              <a:t>	Semester exam – 20%</a:t>
            </a:r>
            <a:endParaRPr sz="240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164"/>
        <p:cNvGrpSpPr/>
        <p:nvPr/>
      </p:nvGrpSpPr>
      <p:grpSpPr>
        <a:xfrm>
          <a:off x="0" y="0"/>
          <a:ext cx="0" cy="0"/>
          <a:chOff x="0" y="0"/>
          <a:chExt cx="0" cy="0"/>
        </a:xfrm>
      </p:grpSpPr>
      <p:sp>
        <p:nvSpPr>
          <p:cNvPr id="165" name="Google Shape;165;p10"/>
          <p:cNvSpPr txBox="1">
            <a:spLocks noGrp="1"/>
          </p:cNvSpPr>
          <p:nvPr>
            <p:ph type="title"/>
          </p:nvPr>
        </p:nvSpPr>
        <p:spPr>
          <a:xfrm>
            <a:off x="762001" y="803325"/>
            <a:ext cx="5314536"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Georgia"/>
              <a:buNone/>
            </a:pPr>
            <a:r>
              <a:rPr lang="en-US">
                <a:latin typeface="Georgia"/>
                <a:ea typeface="Georgia"/>
                <a:cs typeface="Georgia"/>
                <a:sym typeface="Georgia"/>
              </a:rPr>
              <a:t>Earning Credits</a:t>
            </a:r>
            <a:endParaRPr/>
          </a:p>
        </p:txBody>
      </p:sp>
      <p:sp>
        <p:nvSpPr>
          <p:cNvPr id="166" name="Google Shape;166;p10"/>
          <p:cNvSpPr txBox="1">
            <a:spLocks noGrp="1"/>
          </p:cNvSpPr>
          <p:nvPr>
            <p:ph type="body" idx="1"/>
          </p:nvPr>
        </p:nvSpPr>
        <p:spPr>
          <a:xfrm>
            <a:off x="467324" y="2279018"/>
            <a:ext cx="5895376" cy="4086271"/>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lt1"/>
              </a:buClr>
              <a:buSzPts val="1800"/>
              <a:buChar char="•"/>
            </a:pPr>
            <a:r>
              <a:rPr lang="en-US" sz="1800">
                <a:latin typeface="Georgia"/>
                <a:ea typeface="Georgia"/>
                <a:cs typeface="Georgia"/>
                <a:sym typeface="Georgia"/>
              </a:rPr>
              <a:t>Credits are awarded at the end of each semester.</a:t>
            </a:r>
            <a:endParaRPr/>
          </a:p>
          <a:p>
            <a:pPr marL="228600" lvl="0" indent="-228600" algn="l" rtl="0">
              <a:lnSpc>
                <a:spcPct val="150000"/>
              </a:lnSpc>
              <a:spcBef>
                <a:spcPts val="1000"/>
              </a:spcBef>
              <a:spcAft>
                <a:spcPts val="0"/>
              </a:spcAft>
              <a:buClr>
                <a:schemeClr val="lt1"/>
              </a:buClr>
              <a:buSzPts val="1800"/>
              <a:buChar char="•"/>
            </a:pPr>
            <a:r>
              <a:rPr lang="en-US" sz="1800">
                <a:latin typeface="Georgia"/>
                <a:ea typeface="Georgia"/>
                <a:cs typeface="Georgia"/>
                <a:sym typeface="Georgia"/>
              </a:rPr>
              <a:t>.50 credit is earned for each semester grade of D or higher.</a:t>
            </a:r>
            <a:endParaRPr/>
          </a:p>
          <a:p>
            <a:pPr marL="228600" lvl="0" indent="-228600" algn="l" rtl="0">
              <a:lnSpc>
                <a:spcPct val="150000"/>
              </a:lnSpc>
              <a:spcBef>
                <a:spcPts val="1000"/>
              </a:spcBef>
              <a:spcAft>
                <a:spcPts val="0"/>
              </a:spcAft>
              <a:buClr>
                <a:schemeClr val="lt1"/>
              </a:buClr>
              <a:buSzPts val="1800"/>
              <a:buChar char="•"/>
            </a:pPr>
            <a:r>
              <a:rPr lang="en-US" sz="1800">
                <a:latin typeface="Georgia"/>
                <a:ea typeface="Georgia"/>
                <a:cs typeface="Georgia"/>
                <a:sym typeface="Georgia"/>
              </a:rPr>
              <a:t>Each semester, students have the opportunity to earn 3.5 credits.</a:t>
            </a:r>
            <a:endParaRPr/>
          </a:p>
          <a:p>
            <a:pPr marL="228600" lvl="0" indent="-228600" algn="l" rtl="0">
              <a:lnSpc>
                <a:spcPct val="150000"/>
              </a:lnSpc>
              <a:spcBef>
                <a:spcPts val="1000"/>
              </a:spcBef>
              <a:spcAft>
                <a:spcPts val="0"/>
              </a:spcAft>
              <a:buClr>
                <a:schemeClr val="lt1"/>
              </a:buClr>
              <a:buSzPts val="1800"/>
              <a:buChar char="•"/>
            </a:pPr>
            <a:r>
              <a:rPr lang="en-US" sz="1800">
                <a:latin typeface="Georgia"/>
                <a:ea typeface="Georgia"/>
                <a:cs typeface="Georgia"/>
                <a:sym typeface="Georgia"/>
              </a:rPr>
              <a:t>3.5 credits per semester equals 7 credits per year.</a:t>
            </a:r>
            <a:endParaRPr/>
          </a:p>
          <a:p>
            <a:pPr marL="228600" lvl="0" indent="-228600" algn="l" rtl="0">
              <a:lnSpc>
                <a:spcPct val="150000"/>
              </a:lnSpc>
              <a:spcBef>
                <a:spcPts val="1000"/>
              </a:spcBef>
              <a:spcAft>
                <a:spcPts val="0"/>
              </a:spcAft>
              <a:buClr>
                <a:schemeClr val="lt1"/>
              </a:buClr>
              <a:buSzPts val="1800"/>
              <a:buChar char="•"/>
            </a:pPr>
            <a:r>
              <a:rPr lang="en-US" sz="1800">
                <a:latin typeface="Georgia"/>
                <a:ea typeface="Georgia"/>
                <a:cs typeface="Georgia"/>
                <a:sym typeface="Georgia"/>
              </a:rPr>
              <a:t>Semester grades, as well as the cumulative GPA, are reflected on the high school transcript. </a:t>
            </a:r>
            <a:endParaRPr/>
          </a:p>
        </p:txBody>
      </p:sp>
      <p:sp>
        <p:nvSpPr>
          <p:cNvPr id="167" name="Google Shape;167;p10"/>
          <p:cNvSpPr/>
          <p:nvPr/>
        </p:nvSpPr>
        <p:spPr>
          <a:xfrm flipH="1">
            <a:off x="6582780" y="-2008"/>
            <a:ext cx="5609220" cy="5840278"/>
          </a:xfrm>
          <a:custGeom>
            <a:avLst/>
            <a:gdLst/>
            <a:ahLst/>
            <a:cxnLst/>
            <a:rect l="l" t="t" r="r" b="b"/>
            <a:pathLst>
              <a:path w="5609220" h="5840278" extrusionOk="0">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68" name="Google Shape;168;p10"/>
          <p:cNvPicPr preferRelativeResize="0"/>
          <p:nvPr/>
        </p:nvPicPr>
        <p:blipFill rotWithShape="1">
          <a:blip r:embed="rId3">
            <a:alphaModFix/>
          </a:blip>
          <a:srcRect l="12930" r="9846" b="2"/>
          <a:stretch/>
        </p:blipFill>
        <p:spPr>
          <a:xfrm>
            <a:off x="6750141" y="-2"/>
            <a:ext cx="5441859" cy="5654940"/>
          </a:xfrm>
          <a:custGeom>
            <a:avLst/>
            <a:gdLst/>
            <a:ahLst/>
            <a:cxnLst/>
            <a:rect l="l" t="t" r="r" b="b"/>
            <a:pathLst>
              <a:path w="5441859" h="5654940" extrusionOk="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ln>
            <a:noFill/>
          </a:ln>
        </p:spPr>
      </p:pic>
    </p:spTree>
  </p:cSld>
  <p:clrMapOvr>
    <a:masterClrMapping/>
  </p:clrMapOvr>
  <p:transition spd="med">
    <p:push/>
  </p:transition>
</p:sld>
</file>

<file path=ppt/theme/theme1.xml><?xml version="1.0" encoding="utf-8"?>
<a:theme xmlns:a="http://schemas.openxmlformats.org/drawingml/2006/main" name="Office Theme">
  <a:themeElements>
    <a:clrScheme name="Custom 2">
      <a:dk1>
        <a:srgbClr val="000000"/>
      </a:dk1>
      <a:lt1>
        <a:srgbClr val="FFFFFF"/>
      </a:lt1>
      <a:dk2>
        <a:srgbClr val="455F51"/>
      </a:dk2>
      <a:lt2>
        <a:srgbClr val="E3DED1"/>
      </a:lt2>
      <a:accent1>
        <a:srgbClr val="5F8276"/>
      </a:accent1>
      <a:accent2>
        <a:srgbClr val="08442A"/>
      </a:accent2>
      <a:accent3>
        <a:srgbClr val="BFBFBF"/>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3277</Words>
  <Application>Microsoft Office PowerPoint</Application>
  <PresentationFormat>Widescreen</PresentationFormat>
  <Paragraphs>189</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Bree Serif</vt:lpstr>
      <vt:lpstr>Trebuchet MS</vt:lpstr>
      <vt:lpstr>Georgia</vt:lpstr>
      <vt:lpstr>Calibri</vt:lpstr>
      <vt:lpstr>Open Sans</vt:lpstr>
      <vt:lpstr>Office Theme</vt:lpstr>
      <vt:lpstr>2023-2024 9th Grade Registration Information</vt:lpstr>
      <vt:lpstr>School Information</vt:lpstr>
      <vt:lpstr>Graduation Requirements</vt:lpstr>
      <vt:lpstr>Testing Requirements</vt:lpstr>
      <vt:lpstr>HOPE Requirement</vt:lpstr>
      <vt:lpstr>Performing Art Requirement</vt:lpstr>
      <vt:lpstr>Grades</vt:lpstr>
      <vt:lpstr>Grade Calculation</vt:lpstr>
      <vt:lpstr>Earning Credits</vt:lpstr>
      <vt:lpstr>Grade Point Average (G.P.A.)</vt:lpstr>
      <vt:lpstr>Registration Guidelines</vt:lpstr>
      <vt:lpstr>2023-2024 Freshman Course Guide</vt:lpstr>
      <vt:lpstr>2022-2023 Freshman Course Guide</vt:lpstr>
      <vt:lpstr>PowerPoint Presentation</vt:lpstr>
      <vt:lpstr>Registration Form</vt:lpstr>
      <vt:lpstr>Registration Form Guidelines </vt:lpstr>
      <vt:lpstr>Registration Form Guidelines </vt:lpstr>
      <vt:lpstr>Schedule Changes</vt:lpstr>
      <vt:lpstr>Frequently Asked Questions</vt:lpstr>
      <vt:lpstr>Frequently Asked Questions</vt:lpstr>
      <vt:lpstr>Frequently Asked Questions</vt:lpstr>
      <vt:lpstr>Frequently Asked Questions</vt:lpstr>
      <vt:lpstr>Frequently Asked Questions</vt:lpstr>
      <vt:lpstr>PowerPoint Presentation</vt:lpstr>
      <vt:lpstr>PowerPoint Presentation</vt:lpstr>
      <vt:lpstr>PowerPoint Presentation</vt:lpstr>
      <vt:lpstr>LRHS COUNSELORS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2022-2023  9th Grade Registration Information</dc:title>
  <dc:creator>Jordan, Tracy</dc:creator>
  <cp:lastModifiedBy>Shackelford, Monica</cp:lastModifiedBy>
  <cp:revision>2</cp:revision>
  <dcterms:created xsi:type="dcterms:W3CDTF">2021-03-04T14:32:30Z</dcterms:created>
  <dcterms:modified xsi:type="dcterms:W3CDTF">2023-02-22T16:23:22Z</dcterms:modified>
</cp:coreProperties>
</file>